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434" r:id="rId4"/>
    <p:sldId id="258" r:id="rId5"/>
    <p:sldId id="438" r:id="rId6"/>
    <p:sldId id="445" r:id="rId7"/>
    <p:sldId id="277" r:id="rId8"/>
    <p:sldId id="280" r:id="rId9"/>
    <p:sldId id="439" r:id="rId10"/>
    <p:sldId id="444" r:id="rId11"/>
    <p:sldId id="443" r:id="rId12"/>
    <p:sldId id="442" r:id="rId13"/>
    <p:sldId id="441" r:id="rId14"/>
    <p:sldId id="440" r:id="rId15"/>
    <p:sldId id="265" r:id="rId16"/>
    <p:sldId id="284" r:id="rId1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22/08/2024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(MSC) e Diogo Mutemba 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(</a:t>
            </a:r>
            <a:r>
              <a:rPr lang="en-US" sz="2000" b="1" dirty="0" smtClean="0">
                <a:latin typeface="Garamond" panose="02020404030301010803" pitchFamily="18" charset="0"/>
              </a:rPr>
              <a:t>M</a:t>
            </a:r>
            <a:r>
              <a:rPr lang="x-none" sz="2000" b="1" dirty="0" smtClean="0">
                <a:latin typeface="Garamond" panose="02020404030301010803" pitchFamily="18" charset="0"/>
              </a:rPr>
              <a:t>BA</a:t>
            </a:r>
            <a:r>
              <a:rPr lang="en-US" sz="2000" b="1" dirty="0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7922"/>
            <a:ext cx="10972799" cy="816077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latin typeface="Garamond" panose="02020404030301010803" pitchFamily="18" charset="0"/>
              </a:rPr>
            </a:br>
            <a:r>
              <a:rPr lang="x-none" altLang="pt-PT" dirty="0">
                <a:latin typeface="Garamond" panose="02020404030301010803" pitchFamily="18" charset="0"/>
              </a:rPr>
              <a:t/>
            </a:r>
            <a:br>
              <a:rPr lang="x-none" altLang="pt-PT" dirty="0"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</a:t>
            </a:r>
            <a:r>
              <a:rPr lang="pt-PT" altLang="pt-PT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Teoria </a:t>
            </a:r>
            <a:r>
              <a:rPr lang="pt-PT" altLang="pt-PT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de Condicionamento Operante</a:t>
            </a:r>
            <a:r>
              <a:rPr 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582400" cy="4876800"/>
          </a:xfrm>
        </p:spPr>
        <p:txBody>
          <a:bodyPr>
            <a:normAutofit/>
          </a:bodyPr>
          <a:lstStyle/>
          <a:p>
            <a:pPr marL="577850" indent="-577850" algn="just">
              <a:lnSpc>
                <a:spcPct val="90000"/>
              </a:lnSpc>
              <a:buNone/>
            </a:pPr>
            <a:r>
              <a:rPr lang="pt-PT" sz="2800" dirty="0" smtClean="0">
                <a:latin typeface="Garamond" panose="02020404030301010803" pitchFamily="18" charset="0"/>
              </a:rPr>
              <a:t>Esse mecanismo </a:t>
            </a:r>
            <a:r>
              <a:rPr lang="pt-PT" sz="2800" dirty="0">
                <a:latin typeface="Garamond" panose="02020404030301010803" pitchFamily="18" charset="0"/>
              </a:rPr>
              <a:t>de repetição é chamado de </a:t>
            </a:r>
            <a:r>
              <a:rPr lang="pt-PT" sz="2800" b="1" dirty="0">
                <a:latin typeface="Garamond" panose="02020404030301010803" pitchFamily="18" charset="0"/>
              </a:rPr>
              <a:t>operante,</a:t>
            </a:r>
            <a:r>
              <a:rPr lang="pt-PT" sz="2800" dirty="0">
                <a:latin typeface="Garamond" panose="02020404030301010803" pitchFamily="18" charset="0"/>
              </a:rPr>
              <a:t> sendo que se </a:t>
            </a:r>
            <a:r>
              <a:rPr lang="pt-PT" sz="2800" dirty="0" smtClean="0">
                <a:latin typeface="Garamond" panose="02020404030301010803" pitchFamily="18" charset="0"/>
              </a:rPr>
              <a:t>for</a:t>
            </a:r>
            <a:r>
              <a:rPr lang="x-none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 smtClean="0">
                <a:latin typeface="Garamond" panose="02020404030301010803" pitchFamily="18" charset="0"/>
              </a:rPr>
              <a:t>seguido </a:t>
            </a:r>
            <a:r>
              <a:rPr lang="pt-PT" sz="2800" dirty="0">
                <a:latin typeface="Garamond" panose="02020404030301010803" pitchFamily="18" charset="0"/>
              </a:rPr>
              <a:t>de </a:t>
            </a:r>
            <a:r>
              <a:rPr lang="pt-PT" sz="2800" dirty="0" smtClean="0">
                <a:latin typeface="Garamond" panose="02020404030301010803" pitchFamily="18" charset="0"/>
              </a:rPr>
              <a:t>um </a:t>
            </a:r>
            <a:r>
              <a:rPr lang="pt-PT" sz="2800" dirty="0">
                <a:latin typeface="Garamond" panose="02020404030301010803" pitchFamily="18" charset="0"/>
              </a:rPr>
              <a:t>reforço positivo ou reforço negativo, a probabilidade de ele se repetir, </a:t>
            </a:r>
            <a:r>
              <a:rPr lang="pt-PT" sz="2800" dirty="0" smtClean="0">
                <a:latin typeface="Garamond" panose="02020404030301010803" pitchFamily="18" charset="0"/>
              </a:rPr>
              <a:t>aumenta</a:t>
            </a:r>
            <a:r>
              <a:rPr lang="pt-PT" sz="2800" dirty="0">
                <a:latin typeface="Garamond" panose="02020404030301010803" pitchFamily="18" charset="0"/>
              </a:rPr>
              <a:t>. Enquanto que se for seguido de uma punição, a probabilidade do </a:t>
            </a:r>
            <a:r>
              <a:rPr lang="pt-PT" sz="2800" dirty="0" smtClean="0">
                <a:latin typeface="Garamond" panose="02020404030301010803" pitchFamily="18" charset="0"/>
              </a:rPr>
              <a:t>comportamento </a:t>
            </a:r>
            <a:r>
              <a:rPr lang="pt-PT" sz="2800" dirty="0">
                <a:latin typeface="Garamond" panose="02020404030301010803" pitchFamily="18" charset="0"/>
              </a:rPr>
              <a:t>ser repetido, diminui. </a:t>
            </a:r>
            <a:r>
              <a:rPr lang="pt-PT" altLang="pt-PT" sz="2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pt-PT" sz="28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endParaRPr lang="x-none" sz="2800" b="1" dirty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sz="2800" dirty="0">
                <a:latin typeface="Garamond" panose="02020404030301010803" pitchFamily="18" charset="0"/>
              </a:rPr>
              <a:t>Em outras palavras, essa teoria propõe que para um comportamento desejado ser alcançado, deveria ser incentivado através de uma recompensa, se estivesse agindo </a:t>
            </a:r>
            <a:r>
              <a:rPr lang="pt-PT" sz="2800" dirty="0" smtClean="0">
                <a:latin typeface="Garamond" panose="02020404030301010803" pitchFamily="18" charset="0"/>
              </a:rPr>
              <a:t>corre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tamente</a:t>
            </a:r>
            <a:r>
              <a:rPr lang="pt-PT" sz="2800" dirty="0">
                <a:latin typeface="Garamond" panose="02020404030301010803" pitchFamily="18" charset="0"/>
              </a:rPr>
              <a:t>, e se estivesse agindo errado, receberia uma punição. </a:t>
            </a:r>
            <a:endParaRPr lang="x-none" sz="28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0" y="-103239"/>
            <a:ext cx="5486400" cy="450711"/>
          </a:xfrm>
        </p:spPr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813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1664"/>
            <a:ext cx="10972800" cy="742335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 </a:t>
            </a:r>
            <a:r>
              <a:rPr lang="pt-PT" altLang="pt-PT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Teoria de Condicionamento Operante</a:t>
            </a:r>
            <a: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b="1" dirty="0"/>
              <a:t>Reforço positivo e negativo</a:t>
            </a:r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b="1" dirty="0"/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b="1" dirty="0"/>
              <a:t>Reforço positivo </a:t>
            </a:r>
            <a:r>
              <a:rPr lang="pt-PT" altLang="pt-PT" dirty="0"/>
              <a:t>–  resulta de </a:t>
            </a:r>
            <a:r>
              <a:rPr lang="pt-PT" altLang="pt-PT" b="1" dirty="0"/>
              <a:t>estimular todo comportamento </a:t>
            </a:r>
            <a:r>
              <a:rPr lang="pt-PT" altLang="pt-PT" dirty="0"/>
              <a:t>considerado desejado. Ex. alimento que vem imediatamente depois de acção. Exemplo de golfinho.</a:t>
            </a:r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b="1" dirty="0"/>
              <a:t>Reforço negativo</a:t>
            </a:r>
            <a:r>
              <a:rPr lang="pt-PT" altLang="pt-PT" dirty="0"/>
              <a:t> – resulta de </a:t>
            </a:r>
            <a:r>
              <a:rPr lang="pt-PT" altLang="pt-PT" b="1" dirty="0"/>
              <a:t>reprimir o comportamento </a:t>
            </a:r>
            <a:r>
              <a:rPr lang="pt-PT" altLang="pt-PT" dirty="0"/>
              <a:t>considerado indesejado (punição). A intenção é reduzir o comportamento até desaparecer. </a:t>
            </a:r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dirty="0"/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dirty="0"/>
              <a:t>Segundo Skinner </a:t>
            </a:r>
            <a:r>
              <a:rPr lang="pt-PT" altLang="pt-PT" b="1" dirty="0"/>
              <a:t>é possível moldar o ser humano </a:t>
            </a:r>
            <a:r>
              <a:rPr lang="pt-PT" altLang="pt-PT" dirty="0"/>
              <a:t>para exibir qualquer comportamento bastando para </a:t>
            </a:r>
            <a:r>
              <a:rPr lang="pt-PT" altLang="pt-PT" b="1" dirty="0"/>
              <a:t>tal manipular as variáveis ambientais </a:t>
            </a:r>
            <a:r>
              <a:rPr lang="pt-PT" altLang="pt-PT" dirty="0"/>
              <a:t>de tal sorte que se consiga reforçar positivamente. (variáveis extrínsecas).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x-none" b="1" dirty="0" smtClean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Teoria de Condicionamento Operante</a:t>
            </a:r>
            <a: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1366090" cy="508081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pt-PT" altLang="pt-PT" sz="2800" b="1" dirty="0">
                <a:latin typeface="Garamond" panose="02020404030301010803" pitchFamily="18" charset="0"/>
              </a:rPr>
              <a:t>Em resumo</a:t>
            </a:r>
            <a:r>
              <a:rPr lang="pt-PT" altLang="pt-PT" sz="2800" dirty="0">
                <a:latin typeface="Garamond" panose="02020404030301010803" pitchFamily="18" charset="0"/>
              </a:rPr>
              <a:t>: Para o condicionamento operante, o ambiente é o grande formador do comportamento. No entanto, quando se retira o condicionamento externo, o comportamento estimulado desaparece. </a:t>
            </a:r>
          </a:p>
          <a:p>
            <a:pPr marL="0" indent="0" algn="just">
              <a:buNone/>
              <a:defRPr/>
            </a:pPr>
            <a:r>
              <a:rPr lang="en-US" altLang="pt-PT" sz="28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sz="28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altLang="pt-PT" sz="3200" dirty="0">
                <a:solidFill>
                  <a:schemeClr val="tx1"/>
                </a:solidFill>
              </a:rPr>
              <a:t>4. </a:t>
            </a:r>
            <a:r>
              <a:rPr lang="pt-PT" altLang="pt-PT" sz="3200" dirty="0">
                <a:solidFill>
                  <a:schemeClr val="tx1"/>
                </a:solidFill>
              </a:rPr>
              <a:t>Condicionamento e eficiência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1600200"/>
            <a:ext cx="11798709" cy="5095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4. </a:t>
            </a:r>
            <a:r>
              <a:rPr lang="pt-PT" altLang="pt-PT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Condicionamento </a:t>
            </a:r>
            <a:r>
              <a:rPr lang="pt-PT" alt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e eficiência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pt-PT" altLang="pt-PT" sz="38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800" b="1" dirty="0">
                <a:latin typeface="Garamond" panose="02020404030301010803" pitchFamily="18" charset="0"/>
              </a:rPr>
              <a:t>Escola Comportamentalista </a:t>
            </a:r>
            <a:r>
              <a:rPr lang="pt-PT" altLang="pt-PT" sz="2800" dirty="0">
                <a:latin typeface="Garamond" panose="02020404030301010803" pitchFamily="18" charset="0"/>
              </a:rPr>
              <a:t>– o ser humano é considerado  como </a:t>
            </a:r>
            <a:r>
              <a:rPr lang="pt-PT" altLang="pt-PT" sz="2800" b="1" dirty="0">
                <a:latin typeface="Garamond" panose="02020404030301010803" pitchFamily="18" charset="0"/>
              </a:rPr>
              <a:t>um organismo  passivo</a:t>
            </a:r>
            <a:r>
              <a:rPr lang="pt-PT" altLang="pt-PT" sz="2800" dirty="0">
                <a:latin typeface="Garamond" panose="02020404030301010803" pitchFamily="18" charset="0"/>
              </a:rPr>
              <a:t>, governado </a:t>
            </a:r>
            <a:r>
              <a:rPr lang="pt-PT" altLang="pt-PT" sz="2800" dirty="0" err="1">
                <a:latin typeface="Garamond" panose="02020404030301010803" pitchFamily="18" charset="0"/>
              </a:rPr>
              <a:t>pelos</a:t>
            </a:r>
            <a:r>
              <a:rPr lang="pt-PT" altLang="pt-PT" sz="2800" dirty="0">
                <a:latin typeface="Garamond" panose="02020404030301010803" pitchFamily="18" charset="0"/>
              </a:rPr>
              <a:t> estímulos fornecidos </a:t>
            </a:r>
            <a:r>
              <a:rPr lang="pt-PT" altLang="pt-PT" sz="2800" dirty="0" err="1">
                <a:latin typeface="Garamond" panose="02020404030301010803" pitchFamily="18" charset="0"/>
              </a:rPr>
              <a:t>pelo</a:t>
            </a:r>
            <a:r>
              <a:rPr lang="pt-PT" altLang="pt-PT" sz="2800" dirty="0">
                <a:latin typeface="Garamond" panose="02020404030301010803" pitchFamily="18" charset="0"/>
              </a:rPr>
              <a:t> ambiente e</a:t>
            </a:r>
            <a:r>
              <a:rPr lang="x-none" altLang="pt-PT" sz="2800" dirty="0">
                <a:latin typeface="Garamond" panose="02020404030301010803" pitchFamily="18" charset="0"/>
              </a:rPr>
              <a:t>x</a:t>
            </a:r>
            <a:r>
              <a:rPr lang="pt-PT" altLang="pt-PT" sz="2800" dirty="0">
                <a:latin typeface="Garamond" panose="02020404030301010803" pitchFamily="18" charset="0"/>
              </a:rPr>
              <a:t>terno.</a:t>
            </a:r>
          </a:p>
          <a:p>
            <a:pPr marL="457200" indent="-457200" algn="just">
              <a:lnSpc>
                <a:spcPct val="80000"/>
              </a:lnSpc>
              <a:buNone/>
            </a:pPr>
            <a:endParaRPr lang="pt-PT" altLang="pt-PT" sz="28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Para os comportamentalistas é perfeitamente possível motivar o comportamento humano desde  que exista algo fora que esteja constantemente impulsionando ou retendo.</a:t>
            </a:r>
          </a:p>
          <a:p>
            <a:pPr marL="457200" indent="-457200" algn="just">
              <a:lnSpc>
                <a:spcPct val="80000"/>
              </a:lnSpc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É necessário que a energia externa seja constante para que a pessoa continue motivada. Se o agente externo desaparece as pessoas param.</a:t>
            </a: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4. 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Condicionamento e eficiência</a:t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pt-PT" altLang="pt-PT" sz="3200" b="1" i="1" dirty="0"/>
              <a:t>Efeito de transitoriedade </a:t>
            </a:r>
            <a:r>
              <a:rPr lang="pt-PT" altLang="pt-PT" sz="3200" i="1" dirty="0"/>
              <a:t>– </a:t>
            </a:r>
            <a:r>
              <a:rPr lang="pt-PT" altLang="pt-PT" sz="3200" dirty="0"/>
              <a:t>O bem representado </a:t>
            </a:r>
            <a:r>
              <a:rPr lang="pt-PT" altLang="pt-PT" sz="3200" dirty="0" err="1"/>
              <a:t>pela</a:t>
            </a:r>
            <a:r>
              <a:rPr lang="pt-PT" altLang="pt-PT" sz="3200" dirty="0"/>
              <a:t> premiação precisa de ser substituído por um outro mais  valioso para ter o mesmo efeito que se tinha no inicio.</a:t>
            </a:r>
            <a:endParaRPr lang="x-none" altLang="pt-PT" sz="3200" dirty="0"/>
          </a:p>
          <a:p>
            <a:pPr marL="457200" indent="-457200" algn="just">
              <a:lnSpc>
                <a:spcPct val="80000"/>
              </a:lnSpc>
              <a:buNone/>
              <a:defRPr/>
            </a:pPr>
            <a:endParaRPr lang="pt-PT" altLang="pt-PT" sz="3200" dirty="0"/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pt-PT" altLang="pt-PT" sz="3200" b="1" i="1" dirty="0"/>
              <a:t>A quebra de continuidade </a:t>
            </a:r>
            <a:r>
              <a:rPr lang="pt-PT" altLang="pt-PT" sz="3200" dirty="0"/>
              <a:t>– A queda de continuidade do programa de premiação é mais problemática que a sua implantação. 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endParaRPr lang="pt-PT" altLang="pt-PT" sz="3200" dirty="0"/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pt-PT" altLang="pt-PT" sz="3200" b="1" i="1" dirty="0"/>
              <a:t>Injustiça e iniquidade</a:t>
            </a:r>
            <a:r>
              <a:rPr lang="pt-PT" altLang="pt-PT" sz="3200" i="1" dirty="0"/>
              <a:t> </a:t>
            </a:r>
            <a:r>
              <a:rPr lang="pt-PT" altLang="pt-PT" sz="3200" dirty="0"/>
              <a:t>– é difícil encontrar critérios tão objectivos que satisfaçam a todos.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altLang="pt-PT" sz="3200" b="1" dirty="0" smtClean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99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BERGAMINI,  C.W.  Psicodin</a:t>
            </a:r>
            <a:r>
              <a:rPr lang="pt-PT" b="1" dirty="0" smtClean="0">
                <a:latin typeface="Garamond" panose="02020404030301010803" pitchFamily="18" charset="0"/>
              </a:rPr>
              <a:t>â</a:t>
            </a:r>
            <a:r>
              <a:rPr lang="x-none" b="1" dirty="0" smtClean="0">
                <a:latin typeface="Garamond" panose="02020404030301010803" pitchFamily="18" charset="0"/>
              </a:rPr>
              <a:t>mica da vida organizacional: Motiva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 e Lidera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</a:t>
            </a:r>
            <a:r>
              <a:rPr lang="x-none" b="1" i="1" dirty="0" smtClean="0">
                <a:latin typeface="Garamond" panose="02020404030301010803" pitchFamily="18" charset="0"/>
              </a:rPr>
              <a:t>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Atlas. 2015.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dirty="0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7</a:t>
            </a:r>
            <a:r>
              <a:rPr lang="en-US" sz="3200" dirty="0" smtClean="0">
                <a:latin typeface="Garamond" panose="02020404030301010803" pitchFamily="18" charset="0"/>
              </a:rPr>
              <a:t> 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1"/>
            <a:ext cx="11136573" cy="5176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pt-PT" dirty="0"/>
              <a:t>Conceitos de motivação e aplicações em ambiente </a:t>
            </a:r>
            <a:r>
              <a:rPr lang="pt-PT" dirty="0" smtClean="0"/>
              <a:t>organizacional</a:t>
            </a:r>
            <a:r>
              <a:rPr lang="x-none" dirty="0"/>
              <a:t>.</a:t>
            </a:r>
            <a:r>
              <a:rPr lang="x-none" dirty="0" smtClean="0"/>
              <a:t> </a:t>
            </a:r>
            <a:r>
              <a:rPr lang="pt-PT" dirty="0"/>
              <a:t>Abordagem </a:t>
            </a:r>
            <a:r>
              <a:rPr lang="pt-PT" dirty="0" smtClean="0"/>
              <a:t>Behaviorista</a:t>
            </a:r>
            <a:r>
              <a:rPr lang="x-none" dirty="0" smtClean="0"/>
              <a:t>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PT" dirty="0"/>
              <a:t>Watson - estimulação do meio ambiente X reacção comportamental</a:t>
            </a:r>
            <a:r>
              <a:rPr lang="pt-PT" dirty="0" smtClean="0"/>
              <a:t>.</a:t>
            </a:r>
            <a:endParaRPr lang="x-none" dirty="0" smtClean="0"/>
          </a:p>
          <a:p>
            <a:pPr marL="0" lvl="0" indent="0">
              <a:buNone/>
            </a:pPr>
            <a:endParaRPr lang="pt-PT" dirty="0"/>
          </a:p>
          <a:p>
            <a:pPr>
              <a:buFont typeface="Wingdings" panose="05000000000000000000" pitchFamily="2" charset="2"/>
              <a:buChar char="ü"/>
            </a:pPr>
            <a:r>
              <a:rPr lang="pt-PT" dirty="0"/>
              <a:t>Skinner – condicionamento operante - reforço positivo x reforço negativo - repertório psíquico - modelagem da </a:t>
            </a:r>
            <a:r>
              <a:rPr lang="pt-PT" dirty="0" smtClean="0"/>
              <a:t>personalidade</a:t>
            </a:r>
            <a:r>
              <a:rPr lang="x-none" dirty="0" smtClean="0"/>
              <a:t>.</a:t>
            </a:r>
            <a:endParaRPr lang="pt-PT" dirty="0"/>
          </a:p>
          <a:p>
            <a:pPr marL="0" indent="0" algn="just">
              <a:buNone/>
            </a:pPr>
            <a:endParaRPr lang="pt-PT" sz="36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Aula 5 </a:t>
            </a:r>
            <a:r>
              <a:rPr lang="x-none" sz="3100" b="1" spc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Personalidade e Valores</a:t>
            </a: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04" y="1600200"/>
            <a:ext cx="109728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160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pt-PT" altLang="pt-PT" sz="5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Contextulizar o tema;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Discutir a motiva</a:t>
            </a:r>
            <a:r>
              <a:rPr lang="pt-PT" altLang="pt-PT" sz="12800" dirty="0" err="1" smtClean="0">
                <a:latin typeface="Garamond" panose="02020404030301010803" pitchFamily="18" charset="0"/>
              </a:rPr>
              <a:t>çã</a:t>
            </a:r>
            <a:r>
              <a:rPr lang="x-none" altLang="pt-PT" sz="12800" dirty="0" smtClean="0">
                <a:latin typeface="Garamond" panose="02020404030301010803" pitchFamily="18" charset="0"/>
              </a:rPr>
              <a:t>o sob ponto de vista behaviorista;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Diferenciar condicionamento da motiva</a:t>
            </a:r>
            <a:r>
              <a:rPr lang="pt-PT" altLang="pt-PT" sz="12800" dirty="0" smtClean="0">
                <a:latin typeface="Garamond" panose="02020404030301010803" pitchFamily="18" charset="0"/>
              </a:rPr>
              <a:t>çã</a:t>
            </a:r>
            <a:r>
              <a:rPr lang="x-none" altLang="pt-PT" sz="12800" dirty="0" smtClean="0">
                <a:latin typeface="Garamond" panose="02020404030301010803" pitchFamily="18" charset="0"/>
              </a:rPr>
              <a:t>o;</a:t>
            </a:r>
            <a:endParaRPr lang="pt-PT" altLang="pt-PT" sz="12800" dirty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Descrever a Teoria Behaviorista;</a:t>
            </a: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Descrever a </a:t>
            </a:r>
            <a:r>
              <a:rPr lang="pt-PT" altLang="pt-PT" sz="12800" dirty="0">
                <a:latin typeface="Garamond" panose="02020404030301010803" pitchFamily="18" charset="0"/>
              </a:rPr>
              <a:t>Teoria de Condicionamento </a:t>
            </a:r>
            <a:r>
              <a:rPr lang="pt-PT" altLang="pt-PT" sz="12800" dirty="0" smtClean="0">
                <a:latin typeface="Garamond" panose="02020404030301010803" pitchFamily="18" charset="0"/>
              </a:rPr>
              <a:t>Operante</a:t>
            </a:r>
            <a:r>
              <a:rPr lang="x-none" altLang="pt-PT" sz="12800" dirty="0" smtClean="0">
                <a:latin typeface="Garamond" panose="02020404030301010803" pitchFamily="18" charset="0"/>
              </a:rPr>
              <a:t>;</a:t>
            </a:r>
            <a:endParaRPr lang="pt-PT" altLang="pt-PT" sz="12800" dirty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12800" dirty="0" smtClean="0">
                <a:latin typeface="Garamond" panose="02020404030301010803" pitchFamily="18" charset="0"/>
              </a:rPr>
              <a:t>Discutir </a:t>
            </a:r>
            <a:r>
              <a:rPr lang="pt-PT" altLang="pt-PT" sz="12800" dirty="0">
                <a:latin typeface="Garamond" panose="02020404030301010803" pitchFamily="18" charset="0"/>
              </a:rPr>
              <a:t>Condicionamento e eficiência</a:t>
            </a:r>
            <a:r>
              <a:rPr lang="x-none" altLang="pt-PT" sz="12800" dirty="0" smtClean="0">
                <a:latin typeface="Garamond" panose="02020404030301010803" pitchFamily="18" charset="0"/>
              </a:rPr>
              <a:t>;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74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74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5100" dirty="0">
              <a:latin typeface="Garamond" panose="02020404030301010803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sz="2800" dirty="0" smtClean="0"/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</a:rPr>
              <a:t>1.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Contextulizar o tema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600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845"/>
            <a:ext cx="10972800" cy="506115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Contextualiza</a:t>
            </a:r>
            <a:r>
              <a:rPr lang="pt-PT" altLang="pt-PT" sz="32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</a:t>
            </a:r>
          </a:p>
          <a:p>
            <a:pPr marL="0" indent="0" algn="just">
              <a:buNone/>
              <a:defRPr/>
            </a:pPr>
            <a:r>
              <a:rPr lang="pt-PT" sz="2800" dirty="0">
                <a:latin typeface="Garamond" panose="02020404030301010803" pitchFamily="18" charset="0"/>
              </a:rPr>
              <a:t>O estudo da motivação humana não é algo novo, é um assunto que já existe desde os primórdios do estudo da gestão de pessoas. </a:t>
            </a: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r>
              <a:rPr lang="pt-PT" sz="2800" dirty="0" smtClean="0">
                <a:latin typeface="Garamond" panose="02020404030301010803" pitchFamily="18" charset="0"/>
              </a:rPr>
              <a:t>Dessa </a:t>
            </a:r>
            <a:r>
              <a:rPr lang="pt-PT" sz="2800" dirty="0">
                <a:latin typeface="Garamond" panose="02020404030301010803" pitchFamily="18" charset="0"/>
              </a:rPr>
              <a:t>maneira, pesquisar sobre as teorias motivacionais do comportamento humano se torna de grande relevância, pois é através destas que é possível compreender um pouco melhor </a:t>
            </a:r>
            <a:r>
              <a:rPr lang="pt-PT" sz="2800" b="1" dirty="0">
                <a:latin typeface="Garamond" panose="02020404030301010803" pitchFamily="18" charset="0"/>
              </a:rPr>
              <a:t>como ocorre o estímulo que proporciona as </a:t>
            </a:r>
            <a:r>
              <a:rPr lang="pt-PT" sz="2800" b="1" dirty="0" smtClean="0">
                <a:latin typeface="Garamond" panose="02020404030301010803" pitchFamily="18" charset="0"/>
              </a:rPr>
              <a:t>a</a:t>
            </a:r>
            <a:r>
              <a:rPr lang="x-none" sz="2800" b="1" dirty="0" smtClean="0">
                <a:latin typeface="Garamond" panose="02020404030301010803" pitchFamily="18" charset="0"/>
              </a:rPr>
              <a:t>c</a:t>
            </a:r>
            <a:r>
              <a:rPr lang="pt-PT" sz="2800" b="1" dirty="0" err="1" smtClean="0">
                <a:latin typeface="Garamond" panose="02020404030301010803" pitchFamily="18" charset="0"/>
              </a:rPr>
              <a:t>ções</a:t>
            </a:r>
            <a:r>
              <a:rPr lang="pt-PT" sz="2800" b="1" dirty="0" smtClean="0">
                <a:latin typeface="Garamond" panose="02020404030301010803" pitchFamily="18" charset="0"/>
              </a:rPr>
              <a:t> </a:t>
            </a:r>
            <a:r>
              <a:rPr lang="pt-PT" sz="2800" b="1" dirty="0">
                <a:latin typeface="Garamond" panose="02020404030301010803" pitchFamily="18" charset="0"/>
              </a:rPr>
              <a:t>do </a:t>
            </a:r>
            <a:r>
              <a:rPr lang="pt-PT" sz="2800" b="1" dirty="0" smtClean="0">
                <a:latin typeface="Garamond" panose="02020404030301010803" pitchFamily="18" charset="0"/>
              </a:rPr>
              <a:t>indivíduo</a:t>
            </a:r>
            <a:r>
              <a:rPr lang="x-none" sz="2800" b="1" dirty="0" smtClean="0"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</a:rPr>
              <a:t>1.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Contextulizar o tema</a:t>
            </a:r>
            <a:r>
              <a:rPr lang="x-none" sz="3600" dirty="0">
                <a:solidFill>
                  <a:schemeClr val="tx1"/>
                </a:solidFill>
              </a:rPr>
              <a:t> </a:t>
            </a: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x-none" altLang="pt-PT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altLang="pt-PT" sz="45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1. Contextualiza</a:t>
            </a:r>
            <a:r>
              <a:rPr lang="pt-PT" altLang="pt-PT" sz="45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45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 (Cont.)</a:t>
            </a:r>
          </a:p>
          <a:p>
            <a:pPr marL="0" indent="0" algn="just">
              <a:buNone/>
            </a:pPr>
            <a:r>
              <a:rPr lang="x-none" sz="3600" dirty="0" smtClean="0">
                <a:latin typeface="Garamond" panose="02020404030301010803" pitchFamily="18" charset="0"/>
              </a:rPr>
              <a:t>P</a:t>
            </a:r>
            <a:r>
              <a:rPr lang="pt-PT" sz="3600" dirty="0" smtClean="0">
                <a:latin typeface="Garamond" panose="02020404030301010803" pitchFamily="18" charset="0"/>
              </a:rPr>
              <a:t>ara </a:t>
            </a:r>
            <a:r>
              <a:rPr lang="pt-PT" sz="3600" dirty="0">
                <a:latin typeface="Garamond" panose="02020404030301010803" pitchFamily="18" charset="0"/>
              </a:rPr>
              <a:t>desenvolver uma boa gestão, </a:t>
            </a:r>
            <a:r>
              <a:rPr lang="pt-PT" sz="3600" b="1" dirty="0">
                <a:latin typeface="Garamond" panose="02020404030301010803" pitchFamily="18" charset="0"/>
              </a:rPr>
              <a:t>é necessário conhecer o comportamento das pessoas</a:t>
            </a:r>
            <a:r>
              <a:rPr lang="pt-PT" sz="3600" dirty="0">
                <a:latin typeface="Garamond" panose="02020404030301010803" pitchFamily="18" charset="0"/>
              </a:rPr>
              <a:t>, buscar entender o que as faz realizar suas </a:t>
            </a:r>
            <a:r>
              <a:rPr lang="pt-PT" sz="3600" dirty="0" smtClean="0">
                <a:latin typeface="Garamond" panose="02020404030301010803" pitchFamily="18" charset="0"/>
              </a:rPr>
              <a:t>a</a:t>
            </a:r>
            <a:r>
              <a:rPr lang="x-none" sz="3600" dirty="0" smtClean="0">
                <a:latin typeface="Garamond" panose="02020404030301010803" pitchFamily="18" charset="0"/>
              </a:rPr>
              <a:t>c</a:t>
            </a:r>
            <a:r>
              <a:rPr lang="pt-PT" sz="3600" dirty="0" err="1" smtClean="0">
                <a:latin typeface="Garamond" panose="02020404030301010803" pitchFamily="18" charset="0"/>
              </a:rPr>
              <a:t>tividades</a:t>
            </a:r>
            <a:r>
              <a:rPr lang="pt-PT" sz="3600" dirty="0">
                <a:latin typeface="Garamond" panose="02020404030301010803" pitchFamily="18" charset="0"/>
              </a:rPr>
              <a:t>, </a:t>
            </a:r>
            <a:r>
              <a:rPr lang="pt-PT" sz="3600" b="1" dirty="0">
                <a:latin typeface="Garamond" panose="02020404030301010803" pitchFamily="18" charset="0"/>
              </a:rPr>
              <a:t>o que as motiva para alcançarem seus </a:t>
            </a:r>
            <a:r>
              <a:rPr lang="pt-PT" sz="3600" b="1" dirty="0" err="1" smtClean="0">
                <a:latin typeface="Garamond" panose="02020404030301010803" pitchFamily="18" charset="0"/>
              </a:rPr>
              <a:t>obje</a:t>
            </a:r>
            <a:r>
              <a:rPr lang="x-none" sz="3600" b="1" dirty="0" smtClean="0">
                <a:latin typeface="Garamond" panose="02020404030301010803" pitchFamily="18" charset="0"/>
              </a:rPr>
              <a:t>c</a:t>
            </a:r>
            <a:r>
              <a:rPr lang="pt-PT" sz="3600" b="1" dirty="0" err="1" smtClean="0">
                <a:latin typeface="Garamond" panose="02020404030301010803" pitchFamily="18" charset="0"/>
              </a:rPr>
              <a:t>tivos</a:t>
            </a:r>
            <a:r>
              <a:rPr lang="pt-PT" sz="3600" b="1" dirty="0" smtClean="0">
                <a:latin typeface="Garamond" panose="02020404030301010803" pitchFamily="18" charset="0"/>
              </a:rPr>
              <a:t> </a:t>
            </a:r>
            <a:r>
              <a:rPr lang="pt-PT" sz="3600" dirty="0">
                <a:latin typeface="Garamond" panose="02020404030301010803" pitchFamily="18" charset="0"/>
              </a:rPr>
              <a:t>e, assim, por conseguinte, o que contribui para que os indivíduos consigam contribuir para que uma organização realize a sua missão e alcance sua visão empresarial.</a:t>
            </a:r>
            <a:endParaRPr lang="x-none" sz="36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Discutir a motiva</a:t>
            </a:r>
            <a:r>
              <a:rPr lang="pt-PT" altLang="pt-PT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>o sob ponto de vista behaviorista</a:t>
            </a:r>
            <a:r>
              <a:rPr lang="x-none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5" y="1312606"/>
            <a:ext cx="11628553" cy="5515897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x-none" sz="45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2</a:t>
            </a:r>
            <a:r>
              <a:rPr lang="x-none" sz="46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 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Discutir a motiva</a:t>
            </a:r>
            <a:r>
              <a:rPr lang="pt-PT" altLang="pt-PT" sz="3600" dirty="0" err="1">
                <a:solidFill>
                  <a:srgbClr val="00B050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600" dirty="0">
                <a:solidFill>
                  <a:srgbClr val="00B050"/>
                </a:solidFill>
                <a:latin typeface="Garamond" panose="02020404030301010803" pitchFamily="18" charset="0"/>
              </a:rPr>
              <a:t>o sob ponto de vista behaviorista</a:t>
            </a:r>
            <a:endParaRPr lang="x-none" sz="36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sz="34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x-none" altLang="pt-PT" sz="40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sz="4000" b="1" dirty="0" smtClean="0">
                <a:latin typeface="Garamond" panose="02020404030301010803" pitchFamily="18" charset="0"/>
              </a:rPr>
              <a:t>Ponto </a:t>
            </a:r>
            <a:r>
              <a:rPr lang="pt-PT" altLang="pt-PT" sz="4000" b="1" dirty="0">
                <a:latin typeface="Garamond" panose="02020404030301010803" pitchFamily="18" charset="0"/>
              </a:rPr>
              <a:t>de partida:</a:t>
            </a:r>
          </a:p>
          <a:p>
            <a:pPr marL="571500" indent="-571500" algn="just">
              <a:buClr>
                <a:schemeClr val="tx1"/>
              </a:buClr>
              <a:buFont typeface="Wingdings" panose="05000000000000000000" pitchFamily="2" charset="2"/>
              <a:buAutoNum type="romanUcPeriod"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Existem pessoas que afirmam ser </a:t>
            </a:r>
            <a:r>
              <a:rPr lang="pt-PT" altLang="pt-PT" sz="4000" b="1" dirty="0">
                <a:latin typeface="Garamond" panose="02020404030301010803" pitchFamily="18" charset="0"/>
              </a:rPr>
              <a:t>necessário aprender a motivar outros</a:t>
            </a:r>
            <a:r>
              <a:rPr lang="pt-PT" altLang="pt-PT" sz="4000" dirty="0" smtClean="0">
                <a:latin typeface="Garamond" panose="02020404030301010803" pitchFamily="18" charset="0"/>
              </a:rPr>
              <a:t>.</a:t>
            </a:r>
            <a:endParaRPr lang="x-none" altLang="pt-PT" sz="4000" dirty="0" smtClean="0">
              <a:latin typeface="Garamond" panose="02020404030301010803" pitchFamily="18" charset="0"/>
            </a:endParaRPr>
          </a:p>
          <a:p>
            <a:pPr marL="571500" indent="-571500" algn="just">
              <a:buClr>
                <a:schemeClr val="tx1"/>
              </a:buClr>
              <a:buFont typeface="Wingdings" panose="05000000000000000000" pitchFamily="2" charset="2"/>
              <a:buAutoNum type="romanUcPeriod"/>
              <a:defRPr/>
            </a:pPr>
            <a:endParaRPr lang="pt-PT" altLang="pt-PT" sz="4000" dirty="0">
              <a:latin typeface="Garamond" panose="02020404030301010803" pitchFamily="18" charset="0"/>
            </a:endParaRPr>
          </a:p>
          <a:p>
            <a:pPr marL="571500" indent="-571500" algn="just">
              <a:buClr>
                <a:schemeClr val="tx1"/>
              </a:buClr>
              <a:buFont typeface="Wingdings" panose="05000000000000000000" pitchFamily="2" charset="2"/>
              <a:buAutoNum type="romanUcPeriod"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Existem pessoas que afirmam </a:t>
            </a:r>
            <a:r>
              <a:rPr lang="pt-PT" altLang="pt-PT" sz="4000" b="1" dirty="0">
                <a:latin typeface="Garamond" panose="02020404030301010803" pitchFamily="18" charset="0"/>
              </a:rPr>
              <a:t>não ser jamais possível motivar </a:t>
            </a:r>
            <a:r>
              <a:rPr lang="pt-PT" altLang="pt-PT" sz="4000" dirty="0">
                <a:latin typeface="Garamond" panose="02020404030301010803" pitchFamily="18" charset="0"/>
              </a:rPr>
              <a:t>quem quer que seja</a:t>
            </a:r>
            <a:r>
              <a:rPr lang="pt-PT" altLang="pt-PT" sz="4000" dirty="0" smtClean="0">
                <a:latin typeface="Garamond" panose="02020404030301010803" pitchFamily="18" charset="0"/>
              </a:rPr>
              <a:t>.</a:t>
            </a:r>
            <a:endParaRPr lang="x-none" altLang="pt-PT" sz="4000" dirty="0" smtClean="0">
              <a:latin typeface="Garamond" panose="02020404030301010803" pitchFamily="18" charset="0"/>
            </a:endParaRPr>
          </a:p>
          <a:p>
            <a:pPr marL="571500" indent="-571500" algn="just">
              <a:buClr>
                <a:schemeClr val="tx1"/>
              </a:buClr>
              <a:buFont typeface="Wingdings" panose="05000000000000000000" pitchFamily="2" charset="2"/>
              <a:buAutoNum type="romanUcPeriod"/>
              <a:defRPr/>
            </a:pPr>
            <a:endParaRPr lang="pt-PT" altLang="pt-PT" sz="4000" dirty="0"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Essas duas maneiras de pensar justificam que existem duas maneiras de analisar  acções humanas.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No primeiro caso, supõe-se que a força que dá energia ao comportamento </a:t>
            </a:r>
            <a:r>
              <a:rPr lang="pt-PT" altLang="pt-PT" sz="4000" b="1" dirty="0">
                <a:latin typeface="Garamond" panose="02020404030301010803" pitchFamily="18" charset="0"/>
              </a:rPr>
              <a:t>motivado</a:t>
            </a:r>
            <a:r>
              <a:rPr lang="x-none" altLang="pt-PT" sz="4000" b="1" dirty="0">
                <a:latin typeface="Garamond" panose="02020404030301010803" pitchFamily="18" charset="0"/>
              </a:rPr>
              <a:t>r</a:t>
            </a:r>
            <a:r>
              <a:rPr lang="pt-PT" altLang="pt-PT" sz="4000" b="1" dirty="0">
                <a:latin typeface="Garamond" panose="02020404030301010803" pitchFamily="18" charset="0"/>
              </a:rPr>
              <a:t> esteja fora da pessoa</a:t>
            </a:r>
            <a:r>
              <a:rPr lang="pt-PT" altLang="pt-PT" sz="4000" dirty="0">
                <a:latin typeface="Garamond" panose="02020404030301010803" pitchFamily="18" charset="0"/>
              </a:rPr>
              <a:t>, originando-se dos </a:t>
            </a:r>
            <a:r>
              <a:rPr lang="pt-PT" altLang="pt-PT" sz="4000" b="1" dirty="0">
                <a:latin typeface="Garamond" panose="02020404030301010803" pitchFamily="18" charset="0"/>
              </a:rPr>
              <a:t>estímulos externos</a:t>
            </a:r>
            <a:r>
              <a:rPr lang="pt-PT" altLang="pt-PT" sz="4000" dirty="0">
                <a:latin typeface="Garamond" panose="02020404030301010803" pitchFamily="18" charset="0"/>
              </a:rPr>
              <a:t>.  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Há crenças de que as </a:t>
            </a:r>
            <a:r>
              <a:rPr lang="pt-PT" altLang="pt-PT" sz="4000" b="1" dirty="0">
                <a:latin typeface="Garamond" panose="02020404030301010803" pitchFamily="18" charset="0"/>
              </a:rPr>
              <a:t>energias motivadoras são externas.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endParaRPr lang="pt-PT" altLang="pt-PT" sz="4000" dirty="0">
              <a:latin typeface="Garamond" panose="02020404030301010803" pitchFamily="18" charset="0"/>
            </a:endParaRP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sz="4000" dirty="0">
                <a:latin typeface="Garamond" panose="02020404030301010803" pitchFamily="18" charset="0"/>
              </a:rPr>
              <a:t>No segundo caso acredita-se  que a força da energia ao </a:t>
            </a:r>
            <a:r>
              <a:rPr lang="pt-PT" altLang="pt-PT" sz="4000" b="1" dirty="0">
                <a:latin typeface="Garamond" panose="02020404030301010803" pitchFamily="18" charset="0"/>
              </a:rPr>
              <a:t>comportamento motivado</a:t>
            </a:r>
            <a:r>
              <a:rPr lang="x-none" altLang="pt-PT" sz="4000" b="1" dirty="0">
                <a:latin typeface="Garamond" panose="02020404030301010803" pitchFamily="18" charset="0"/>
              </a:rPr>
              <a:t>r</a:t>
            </a:r>
            <a:r>
              <a:rPr lang="pt-PT" altLang="pt-PT" sz="4000" b="1" dirty="0">
                <a:latin typeface="Garamond" panose="02020404030301010803" pitchFamily="18" charset="0"/>
              </a:rPr>
              <a:t> é interior.</a:t>
            </a:r>
          </a:p>
          <a:p>
            <a:pPr>
              <a:buNone/>
            </a:pPr>
            <a:endParaRPr lang="pt-PT" altLang="pt-PT" sz="34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-648929"/>
            <a:ext cx="10791826" cy="1681316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x-none" alt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Discutir 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a motiva</a:t>
            </a:r>
            <a:r>
              <a:rPr lang="pt-PT" altLang="pt-PT" sz="3600" dirty="0" err="1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>o sob ponto de vista behaviorista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530942"/>
            <a:ext cx="11489665" cy="5493621"/>
          </a:xfrm>
        </p:spPr>
        <p:txBody>
          <a:bodyPr>
            <a:normAutofit/>
          </a:bodyPr>
          <a:lstStyle/>
          <a:p>
            <a:pPr marL="0" indent="0" algn="just">
              <a:buClr>
                <a:schemeClr val="tx1"/>
              </a:buClr>
              <a:buNone/>
              <a:defRPr/>
            </a:pPr>
            <a:r>
              <a:rPr lang="x-none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2. </a:t>
            </a:r>
            <a:r>
              <a:rPr lang="pt-PT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Teoria </a:t>
            </a:r>
            <a:r>
              <a:rPr lang="pt-PT" altLang="pt-PT" sz="3200" b="1" dirty="0">
                <a:solidFill>
                  <a:srgbClr val="00B050"/>
                </a:solidFill>
                <a:latin typeface="Garamond" panose="02020404030301010803" pitchFamily="18" charset="0"/>
              </a:rPr>
              <a:t>Behaviorista</a:t>
            </a:r>
            <a:r>
              <a:rPr lang="x-none" altLang="pt-PT" sz="3200" b="1" dirty="0">
                <a:solidFill>
                  <a:srgbClr val="00B050"/>
                </a:solidFill>
                <a:latin typeface="Garamond" panose="02020404030301010803" pitchFamily="18" charset="0"/>
              </a:rPr>
              <a:t> (</a:t>
            </a:r>
            <a:r>
              <a:rPr lang="pt-PT" sz="3200" dirty="0">
                <a:solidFill>
                  <a:srgbClr val="00B050"/>
                </a:solidFill>
                <a:latin typeface="Garamond" panose="02020404030301010803" pitchFamily="18" charset="0"/>
              </a:rPr>
              <a:t>John B. Watson</a:t>
            </a:r>
            <a:r>
              <a:rPr lang="x-none" sz="32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)</a:t>
            </a: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sz="2800" b="1" dirty="0">
                <a:latin typeface="Garamond" panose="02020404030301010803" pitchFamily="18" charset="0"/>
              </a:rPr>
              <a:t> </a:t>
            </a:r>
            <a:r>
              <a:rPr lang="x-none" sz="2800" b="1" dirty="0" smtClean="0">
                <a:latin typeface="Garamond" panose="02020404030301010803" pitchFamily="18" charset="0"/>
              </a:rPr>
              <a:t>B</a:t>
            </a:r>
            <a:r>
              <a:rPr lang="pt-PT" sz="2800" b="1" dirty="0" err="1" smtClean="0">
                <a:latin typeface="Garamond" panose="02020404030301010803" pitchFamily="18" charset="0"/>
              </a:rPr>
              <a:t>ehaviorismo</a:t>
            </a:r>
            <a:r>
              <a:rPr lang="pt-PT" sz="2800" b="1" dirty="0" smtClean="0">
                <a:latin typeface="Garamond" panose="02020404030301010803" pitchFamily="18" charset="0"/>
              </a:rPr>
              <a:t> metodológico</a:t>
            </a:r>
            <a:endParaRPr lang="pt-PT" altLang="pt-PT" sz="28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sz="3200" dirty="0" smtClean="0">
                <a:latin typeface="Garamond" panose="02020404030301010803" pitchFamily="18" charset="0"/>
              </a:rPr>
              <a:t>Para </a:t>
            </a:r>
            <a:r>
              <a:rPr lang="pt-PT" altLang="pt-PT" sz="3200" dirty="0">
                <a:latin typeface="Garamond" panose="02020404030301010803" pitchFamily="18" charset="0"/>
              </a:rPr>
              <a:t>os behavioristas, para haver qualquer forma de resposta do indivíduo ao estímulo, </a:t>
            </a:r>
            <a:r>
              <a:rPr lang="pt-PT" altLang="pt-PT" sz="3200" b="1" dirty="0">
                <a:latin typeface="Garamond" panose="02020404030301010803" pitchFamily="18" charset="0"/>
              </a:rPr>
              <a:t>há que se condicionar o comportamento</a:t>
            </a:r>
            <a:r>
              <a:rPr lang="pt-PT" altLang="pt-PT" sz="3200" dirty="0">
                <a:latin typeface="Garamond" panose="02020404030301010803" pitchFamily="18" charset="0"/>
              </a:rPr>
              <a:t>, através de uma modificação ambiental que está fora do indivíduo.</a:t>
            </a:r>
          </a:p>
          <a:p>
            <a:pPr marL="0" indent="0" algn="just">
              <a:buClr>
                <a:schemeClr val="tx1"/>
              </a:buClr>
              <a:buNone/>
              <a:defRPr/>
            </a:pPr>
            <a:endParaRPr lang="pt-PT" altLang="pt-PT" sz="3200" dirty="0"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Para os behavioristas o estímulo de meio ambiente é que leva o indivíduo a exibir um certo comportamento (resposta ao estimo).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Essa ligação entre estímulo e resposta é o que </a:t>
            </a:r>
            <a:r>
              <a:rPr lang="pt-PT" altLang="pt-PT" sz="3200" b="1" dirty="0">
                <a:latin typeface="Garamond" panose="02020404030301010803" pitchFamily="18" charset="0"/>
              </a:rPr>
              <a:t>garante a previsibilidade do comportamento.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sz="32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pt-PT" altLang="pt-PT" sz="2800" b="1" dirty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/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132735"/>
            <a:ext cx="11110452" cy="5899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x-none" dirty="0" smtClean="0">
                <a:solidFill>
                  <a:schemeClr val="tx1"/>
                </a:solidFill>
              </a:rPr>
              <a:t> </a:t>
            </a: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</a:t>
            </a: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Discutir a motiva</a:t>
            </a:r>
            <a:r>
              <a:rPr lang="pt-PT" altLang="pt-PT" dirty="0" err="1">
                <a:solidFill>
                  <a:schemeClr val="tx1"/>
                </a:solidFill>
                <a:latin typeface="Garamond" panose="02020404030301010803" pitchFamily="18" charset="0"/>
              </a:rPr>
              <a:t>çã</a:t>
            </a:r>
            <a:r>
              <a:rPr lang="x-none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o sob ponto de vista behaviorista</a:t>
            </a: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x-none" altLang="pt-PT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2. </a:t>
            </a:r>
            <a:r>
              <a:rPr lang="pt-PT" altLang="pt-PT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Teoria </a:t>
            </a:r>
            <a:r>
              <a:rPr lang="pt-PT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  <a:t>Behaviorista</a:t>
            </a:r>
            <a:r>
              <a:rPr lang="x-none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  <a:t> (</a:t>
            </a:r>
            <a: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  <a:t>John B. Watson</a:t>
            </a:r>
            <a:r>
              <a:rPr lang="x-none" dirty="0" smtClean="0">
                <a:solidFill>
                  <a:srgbClr val="00B050"/>
                </a:solidFill>
                <a:latin typeface="Garamond" panose="02020404030301010803" pitchFamily="18" charset="0"/>
              </a:rPr>
              <a:t>) (Cont.)</a:t>
            </a:r>
            <a:r>
              <a:rPr lang="pt-PT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altLang="pt-PT" b="1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00629"/>
            <a:ext cx="10515600" cy="543290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x-none" altLang="pt-PT" sz="28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altLang="pt-PT" sz="28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800" b="1" dirty="0">
                <a:latin typeface="Garamond" panose="02020404030301010803" pitchFamily="18" charset="0"/>
              </a:rPr>
              <a:t>A previsibilidade </a:t>
            </a:r>
            <a:r>
              <a:rPr lang="pt-PT" altLang="pt-PT" sz="2800" dirty="0">
                <a:latin typeface="Garamond" panose="02020404030301010803" pitchFamily="18" charset="0"/>
              </a:rPr>
              <a:t>propõe que dado o estímulo será </a:t>
            </a:r>
            <a:r>
              <a:rPr lang="pt-PT" altLang="pt-PT" sz="2800" b="1" dirty="0">
                <a:latin typeface="Garamond" panose="02020404030301010803" pitchFamily="18" charset="0"/>
              </a:rPr>
              <a:t>possível prever a resposta </a:t>
            </a:r>
            <a:r>
              <a:rPr lang="pt-PT" altLang="pt-PT" sz="2800" dirty="0">
                <a:latin typeface="Garamond" panose="02020404030301010803" pitchFamily="18" charset="0"/>
              </a:rPr>
              <a:t>do indivíduo. Observando-se o comportamento é possível aferir o estímulo que o indivíduo foi sujeito.</a:t>
            </a:r>
            <a:endParaRPr lang="x-none" altLang="pt-PT" sz="2800" dirty="0">
              <a:latin typeface="Garamond" panose="02020404030301010803" pitchFamily="18" charset="0"/>
            </a:endParaRPr>
          </a:p>
          <a:p>
            <a:pPr marL="0" indent="0" algn="just">
              <a:buClr>
                <a:schemeClr val="tx1"/>
              </a:buClr>
              <a:buNone/>
              <a:defRPr/>
            </a:pPr>
            <a:endParaRPr lang="pt-PT" altLang="pt-PT" sz="2800" dirty="0">
              <a:latin typeface="Garamond" panose="02020404030301010803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pt-PT" altLang="pt-PT" sz="2800" dirty="0">
                <a:latin typeface="Garamond" panose="02020404030301010803" pitchFamily="18" charset="0"/>
              </a:rPr>
              <a:t>Os comportamentalistas acreditam que controlando todas variáveis ambientais externas, poderiam </a:t>
            </a:r>
            <a:r>
              <a:rPr lang="pt-PT" altLang="pt-PT" sz="2800" b="1" dirty="0">
                <a:latin typeface="Garamond" panose="02020404030301010803" pitchFamily="18" charset="0"/>
              </a:rPr>
              <a:t>elaborar leis comportamentais </a:t>
            </a:r>
            <a:r>
              <a:rPr lang="pt-PT" altLang="pt-PT" sz="2800" dirty="0">
                <a:latin typeface="Garamond" panose="02020404030301010803" pitchFamily="18" charset="0"/>
              </a:rPr>
              <a:t>tão exactas como aquelas promulgadas </a:t>
            </a:r>
            <a:r>
              <a:rPr lang="pt-PT" altLang="pt-PT" sz="2800" dirty="0" err="1">
                <a:latin typeface="Garamond" panose="02020404030301010803" pitchFamily="18" charset="0"/>
              </a:rPr>
              <a:t>pelas</a:t>
            </a:r>
            <a:r>
              <a:rPr lang="pt-PT" altLang="pt-PT" sz="2800" dirty="0">
                <a:latin typeface="Garamond" panose="02020404030301010803" pitchFamily="18" charset="0"/>
              </a:rPr>
              <a:t> </a:t>
            </a:r>
            <a:r>
              <a:rPr lang="pt-PT" altLang="pt-PT" sz="2800" b="1" dirty="0">
                <a:latin typeface="Garamond" panose="02020404030301010803" pitchFamily="18" charset="0"/>
              </a:rPr>
              <a:t>ciências exactas.</a:t>
            </a:r>
          </a:p>
          <a:p>
            <a:pPr marL="0" indent="0" algn="just">
              <a:buNone/>
            </a:pPr>
            <a:endParaRPr lang="x-none" altLang="pt-PT" sz="2800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59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3.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Teoria de Condicionamento Operante</a:t>
            </a: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 </a:t>
            </a: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x-none" b="1" dirty="0" smtClean="0">
                <a:solidFill>
                  <a:srgbClr val="00B050"/>
                </a:solidFill>
              </a:rPr>
              <a:t>3. </a:t>
            </a:r>
            <a:r>
              <a:rPr lang="pt-PT" b="1" dirty="0" smtClean="0">
                <a:solidFill>
                  <a:srgbClr val="00B050"/>
                </a:solidFill>
              </a:rPr>
              <a:t>Behaviorismo </a:t>
            </a:r>
            <a:r>
              <a:rPr lang="pt-PT" b="1" dirty="0">
                <a:solidFill>
                  <a:srgbClr val="00B050"/>
                </a:solidFill>
              </a:rPr>
              <a:t>Radical </a:t>
            </a:r>
            <a:endParaRPr lang="x-none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Teoria de Condicionamento </a:t>
            </a:r>
            <a:r>
              <a:rPr lang="pt-PT" altLang="pt-PT" sz="2800" b="1" dirty="0" smtClean="0">
                <a:latin typeface="Garamond" panose="02020404030301010803" pitchFamily="18" charset="0"/>
              </a:rPr>
              <a:t>Operante</a:t>
            </a:r>
            <a:r>
              <a:rPr lang="x-none" altLang="pt-PT" sz="2800" b="1" dirty="0" smtClean="0">
                <a:latin typeface="Garamond" panose="02020404030301010803" pitchFamily="18" charset="0"/>
              </a:rPr>
              <a:t> (</a:t>
            </a:r>
            <a:r>
              <a:rPr lang="pt-PT" dirty="0"/>
              <a:t>Skinner </a:t>
            </a:r>
            <a:r>
              <a:rPr lang="x-none" dirty="0" smtClean="0"/>
              <a:t>)</a:t>
            </a: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pt-PT" sz="2800" dirty="0">
                <a:latin typeface="Garamond" panose="02020404030301010803" pitchFamily="18" charset="0"/>
              </a:rPr>
              <a:t>Skinner contribuiu grandemente com a criação do </a:t>
            </a:r>
            <a:r>
              <a:rPr lang="pt-PT" sz="2800" b="1" dirty="0">
                <a:latin typeface="Garamond" panose="02020404030301010803" pitchFamily="18" charset="0"/>
              </a:rPr>
              <a:t>Condicionamento Operante</a:t>
            </a:r>
            <a:r>
              <a:rPr lang="pt-PT" sz="2800" dirty="0">
                <a:latin typeface="Garamond" panose="02020404030301010803" pitchFamily="18" charset="0"/>
              </a:rPr>
              <a:t>, um método de aprendizado que ocorre através de reforços (positivos ou negativos) e punições. O </a:t>
            </a:r>
            <a:r>
              <a:rPr lang="pt-PT" sz="2800" dirty="0" err="1" smtClean="0">
                <a:latin typeface="Garamond" panose="02020404030301010803" pitchFamily="18" charset="0"/>
              </a:rPr>
              <a:t>obje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tivo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é entender a relação entre os comportamentos de um animal ao seu ambiente. </a:t>
            </a:r>
            <a:endParaRPr lang="x-none" sz="2800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endParaRPr lang="x-none" sz="2800" dirty="0" smtClean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sz="2800" dirty="0">
                <a:latin typeface="Garamond" panose="02020404030301010803" pitchFamily="18" charset="0"/>
              </a:rPr>
              <a:t>Para Skinner, o comportamento é reforçado através das suas </a:t>
            </a:r>
            <a:r>
              <a:rPr lang="pt-PT" sz="2800" dirty="0" smtClean="0">
                <a:latin typeface="Garamond" panose="02020404030301010803" pitchFamily="18" charset="0"/>
              </a:rPr>
              <a:t>própria</a:t>
            </a:r>
            <a:r>
              <a:rPr lang="x-none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 smtClean="0">
                <a:latin typeface="Garamond" panose="02020404030301010803" pitchFamily="18" charset="0"/>
              </a:rPr>
              <a:t>consequências</a:t>
            </a:r>
            <a:r>
              <a:rPr lang="pt-PT" sz="2800" dirty="0">
                <a:latin typeface="Garamond" panose="02020404030301010803" pitchFamily="18" charset="0"/>
              </a:rPr>
              <a:t>. Partindo da premissa que o indivíduo busca sobreviver, se </a:t>
            </a:r>
            <a:endParaRPr lang="x-none" sz="2800" dirty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sz="2800" dirty="0">
                <a:latin typeface="Garamond" panose="02020404030301010803" pitchFamily="18" charset="0"/>
              </a:rPr>
              <a:t>proteger, se </a:t>
            </a:r>
            <a:r>
              <a:rPr lang="pt-PT" sz="2800" dirty="0" err="1">
                <a:latin typeface="Garamond" panose="02020404030301010803" pitchFamily="18" charset="0"/>
              </a:rPr>
              <a:t>autorrealizar</a:t>
            </a:r>
            <a:r>
              <a:rPr lang="pt-PT" sz="2800" dirty="0">
                <a:latin typeface="Garamond" panose="02020404030301010803" pitchFamily="18" charset="0"/>
              </a:rPr>
              <a:t>, entre outras </a:t>
            </a:r>
            <a:r>
              <a:rPr lang="pt-PT" sz="2800" dirty="0" smtClean="0">
                <a:latin typeface="Garamond" panose="02020404030301010803" pitchFamily="18" charset="0"/>
              </a:rPr>
              <a:t>a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ções</a:t>
            </a:r>
            <a:r>
              <a:rPr lang="pt-PT" sz="2800" dirty="0" smtClean="0">
                <a:latin typeface="Garamond" panose="02020404030301010803" pitchFamily="18" charset="0"/>
              </a:rPr>
              <a:t> </a:t>
            </a:r>
            <a:r>
              <a:rPr lang="pt-PT" sz="2800" dirty="0">
                <a:latin typeface="Garamond" panose="02020404030301010803" pitchFamily="18" charset="0"/>
              </a:rPr>
              <a:t>que sentem necessidade, à </a:t>
            </a:r>
            <a:endParaRPr lang="x-none" sz="2800" dirty="0">
              <a:latin typeface="Garamond" panose="02020404030301010803" pitchFamily="18" charset="0"/>
            </a:endParaRPr>
          </a:p>
          <a:p>
            <a:pPr marL="577850" indent="-577850" algn="just">
              <a:lnSpc>
                <a:spcPct val="90000"/>
              </a:lnSpc>
              <a:buNone/>
            </a:pPr>
            <a:r>
              <a:rPr lang="pt-PT" sz="2800" dirty="0">
                <a:latin typeface="Garamond" panose="02020404030301010803" pitchFamily="18" charset="0"/>
              </a:rPr>
              <a:t>medida que alcançasse o seu </a:t>
            </a:r>
            <a:r>
              <a:rPr lang="pt-PT" sz="2800" dirty="0" err="1" smtClean="0">
                <a:latin typeface="Garamond" panose="02020404030301010803" pitchFamily="18" charset="0"/>
              </a:rPr>
              <a:t>obje</a:t>
            </a:r>
            <a:r>
              <a:rPr lang="x-none" sz="2800" dirty="0" smtClean="0">
                <a:latin typeface="Garamond" panose="02020404030301010803" pitchFamily="18" charset="0"/>
              </a:rPr>
              <a:t>c</a:t>
            </a:r>
            <a:r>
              <a:rPr lang="pt-PT" sz="2800" dirty="0" err="1" smtClean="0">
                <a:latin typeface="Garamond" panose="02020404030301010803" pitchFamily="18" charset="0"/>
              </a:rPr>
              <a:t>tivo</a:t>
            </a:r>
            <a:r>
              <a:rPr lang="pt-PT" sz="2800" dirty="0">
                <a:latin typeface="Garamond" panose="02020404030301010803" pitchFamily="18" charset="0"/>
              </a:rPr>
              <a:t>, o comportamento se repetiria</a:t>
            </a:r>
            <a:endParaRPr lang="x-none" altLang="pt-PT" sz="2800" b="1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3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5503</TotalTime>
  <Words>1038</Words>
  <Application>Microsoft Office PowerPoint</Application>
  <PresentationFormat>Widescreen</PresentationFormat>
  <Paragraphs>206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Garamond</vt:lpstr>
      <vt:lpstr>Ink Free</vt:lpstr>
      <vt:lpstr>Kristen ITC</vt:lpstr>
      <vt:lpstr>Times New Roman</vt:lpstr>
      <vt:lpstr>Wingdings</vt:lpstr>
      <vt:lpstr>Clarity</vt:lpstr>
      <vt:lpstr> INSTITUTO SUPERIOR DE TRANSPORTES E COMUNICAÇÕES</vt:lpstr>
      <vt:lpstr>                                AULA- 7     </vt:lpstr>
      <vt:lpstr>Aula 5 : Personalidade e Valores</vt:lpstr>
      <vt:lpstr>   1. Contextulizar o tema   </vt:lpstr>
      <vt:lpstr>     1. Contextulizar o tema      </vt:lpstr>
      <vt:lpstr>      2. Discutir a motivação sob ponto de vista behaviorista        </vt:lpstr>
      <vt:lpstr>    2. Discutir a motivação sob ponto de vista behaviorista   .    </vt:lpstr>
      <vt:lpstr>     2. Discutir a motivação sob ponto de vista behaviorista   2. Teoria Behaviorista (John B. Watson) (Cont.)    </vt:lpstr>
      <vt:lpstr>  3. Teoria de Condicionamento Operante    </vt:lpstr>
      <vt:lpstr>  4.Teoria de Condicionamento Operante   </vt:lpstr>
      <vt:lpstr> 4. Teoria de Condicionamento Operante </vt:lpstr>
      <vt:lpstr>  4. Teoria de Condicionamento Operante .  </vt:lpstr>
      <vt:lpstr>4. Condicionamento e eficiência</vt:lpstr>
      <vt:lpstr>   4. Condicionamento e eficiência 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409</cp:revision>
  <dcterms:created xsi:type="dcterms:W3CDTF">2023-07-27T09:06:55Z</dcterms:created>
  <dcterms:modified xsi:type="dcterms:W3CDTF">2024-08-22T09:12:18Z</dcterms:modified>
</cp:coreProperties>
</file>