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434" r:id="rId4"/>
    <p:sldId id="258" r:id="rId5"/>
    <p:sldId id="438" r:id="rId6"/>
    <p:sldId id="445" r:id="rId7"/>
    <p:sldId id="277" r:id="rId8"/>
    <p:sldId id="280" r:id="rId9"/>
    <p:sldId id="439" r:id="rId10"/>
    <p:sldId id="444" r:id="rId11"/>
    <p:sldId id="443" r:id="rId12"/>
    <p:sldId id="442" r:id="rId13"/>
    <p:sldId id="441" r:id="rId14"/>
    <p:sldId id="440" r:id="rId15"/>
    <p:sldId id="265" r:id="rId16"/>
    <p:sldId id="284" r:id="rId1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5BA56-94EE-44C2-B04C-DEEAC449986A}" type="datetimeFigureOut">
              <a:rPr lang="pt-PT" smtClean="0"/>
              <a:t>22/08/2024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6C802-67B8-43A7-BDA3-C01C8AD50F9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66607"/>
            <a:ext cx="9144000" cy="1006688"/>
          </a:xfrm>
        </p:spPr>
        <p:txBody>
          <a:bodyPr>
            <a:normAutofit/>
          </a:bodyPr>
          <a:lstStyle/>
          <a:p>
            <a:r>
              <a:rPr lang="pt-PT" dirty="0"/>
              <a:t> </a:t>
            </a:r>
            <a:r>
              <a:rPr lang="pt-PT" sz="2200" b="1" dirty="0">
                <a:latin typeface="Garamond" panose="02020404030301010803" pitchFamily="18" charset="0"/>
              </a:rPr>
              <a:t>INSTITUTO SUPERIOR DE TRANSPORTES E COMUNICAÇÕES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35" y="1991467"/>
            <a:ext cx="10918209" cy="4577507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en-US" sz="2000" b="1" dirty="0" smtClean="0">
                <a:latin typeface="Garamond" panose="02020404030301010803" pitchFamily="18" charset="0"/>
              </a:rPr>
              <a:t>DEPARTAMENTO  </a:t>
            </a:r>
            <a:r>
              <a:rPr lang="en-US" sz="2000" b="1" dirty="0">
                <a:latin typeface="Garamond" panose="02020404030301010803" pitchFamily="18" charset="0"/>
              </a:rPr>
              <a:t>DE GEST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Ã</a:t>
            </a:r>
            <a:r>
              <a:rPr lang="en-US" sz="2000" b="1" dirty="0">
                <a:latin typeface="Garamond" panose="02020404030301010803" pitchFamily="18" charset="0"/>
              </a:rPr>
              <a:t>O, ECONOMIA E FINAN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ÇA</a:t>
            </a:r>
            <a:endParaRPr lang="en-US" sz="2000" dirty="0">
              <a:latin typeface="Garamond" panose="02020404030301010803" pitchFamily="18" charset="0"/>
            </a:endParaRPr>
          </a:p>
          <a:p>
            <a:pPr algn="ctr"/>
            <a:r>
              <a:rPr lang="en-US" sz="2000" dirty="0">
                <a:latin typeface="Garamond" panose="02020404030301010803" pitchFamily="18" charset="0"/>
              </a:rPr>
              <a:t> </a:t>
            </a:r>
            <a:r>
              <a:rPr lang="en-US" sz="2000" b="1" dirty="0">
                <a:latin typeface="Garamond" panose="02020404030301010803" pitchFamily="18" charset="0"/>
              </a:rPr>
              <a:t>LICENCIATURA EM GEST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Ã</a:t>
            </a:r>
            <a:r>
              <a:rPr lang="en-US" sz="2000" b="1" dirty="0">
                <a:latin typeface="Garamond" panose="02020404030301010803" pitchFamily="18" charset="0"/>
              </a:rPr>
              <a:t>O E FINAN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ÇA</a:t>
            </a:r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r>
              <a:rPr lang="en-US" sz="2000" b="1" dirty="0">
                <a:latin typeface="Garamond" panose="02020404030301010803" pitchFamily="18" charset="0"/>
              </a:rPr>
              <a:t>COMPORTAMENTO ORGANIZACIONAL (CO)</a:t>
            </a: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r>
              <a:rPr lang="en-US" sz="2000" b="1" dirty="0" smtClean="0">
                <a:latin typeface="Garamond" panose="02020404030301010803" pitchFamily="18" charset="0"/>
              </a:rPr>
              <a:t>DOCENTE</a:t>
            </a:r>
            <a:r>
              <a:rPr lang="x-none" sz="2000" b="1" dirty="0" smtClean="0">
                <a:latin typeface="Garamond" panose="02020404030301010803" pitchFamily="18" charset="0"/>
              </a:rPr>
              <a:t>S</a:t>
            </a:r>
            <a:r>
              <a:rPr lang="en-US" sz="2000" b="1" dirty="0" smtClean="0">
                <a:latin typeface="Garamond" panose="02020404030301010803" pitchFamily="18" charset="0"/>
              </a:rPr>
              <a:t>: </a:t>
            </a:r>
            <a:r>
              <a:rPr lang="en-US" sz="2000" b="1" dirty="0" err="1">
                <a:latin typeface="Garamond" panose="02020404030301010803" pitchFamily="18" charset="0"/>
              </a:rPr>
              <a:t>Juma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 dirty="0" err="1" smtClean="0">
                <a:latin typeface="Garamond" panose="02020404030301010803" pitchFamily="18" charset="0"/>
              </a:rPr>
              <a:t>Mussa</a:t>
            </a:r>
            <a:r>
              <a:rPr lang="x-none" sz="2000" b="1" dirty="0" smtClean="0">
                <a:latin typeface="Garamond" panose="02020404030301010803" pitchFamily="18" charset="0"/>
              </a:rPr>
              <a:t> (MSC) e Diogo Mutemba </a:t>
            </a:r>
            <a:r>
              <a:rPr lang="en-US" sz="2000" b="1" dirty="0" smtClean="0">
                <a:latin typeface="Garamond" panose="02020404030301010803" pitchFamily="18" charset="0"/>
              </a:rPr>
              <a:t> </a:t>
            </a:r>
            <a:r>
              <a:rPr lang="en-US" sz="2000" b="1" dirty="0">
                <a:latin typeface="Garamond" panose="02020404030301010803" pitchFamily="18" charset="0"/>
              </a:rPr>
              <a:t>(</a:t>
            </a:r>
            <a:r>
              <a:rPr lang="en-US" sz="2000" b="1" dirty="0" smtClean="0">
                <a:latin typeface="Garamond" panose="02020404030301010803" pitchFamily="18" charset="0"/>
              </a:rPr>
              <a:t>M</a:t>
            </a:r>
            <a:r>
              <a:rPr lang="x-none" sz="2000" b="1" dirty="0" smtClean="0">
                <a:latin typeface="Garamond" panose="02020404030301010803" pitchFamily="18" charset="0"/>
              </a:rPr>
              <a:t>BA</a:t>
            </a:r>
            <a:r>
              <a:rPr lang="en-US" sz="2000" b="1" dirty="0" smtClean="0">
                <a:latin typeface="Garamond" panose="02020404030301010803" pitchFamily="18" charset="0"/>
              </a:rPr>
              <a:t>)</a:t>
            </a:r>
            <a:endParaRPr lang="pt-PT" sz="2000" b="1" dirty="0">
              <a:latin typeface="Garamond" panose="02020404030301010803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44046" y="828400"/>
            <a:ext cx="3860800" cy="329184"/>
          </a:xfrm>
        </p:spPr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73254"/>
            <a:ext cx="4114800" cy="648221"/>
          </a:xfrm>
        </p:spPr>
        <p:txBody>
          <a:bodyPr/>
          <a:lstStyle/>
          <a:p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Docente: </a:t>
            </a:r>
            <a:r>
              <a:rPr lang="pt-P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Juma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Mussa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(MSC),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</a:t>
            </a:fld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717" y="521197"/>
            <a:ext cx="1131070" cy="97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8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7922"/>
            <a:ext cx="10972799" cy="816077"/>
          </a:xfrm>
        </p:spPr>
        <p:txBody>
          <a:bodyPr>
            <a:normAutofit fontScale="90000"/>
          </a:bodyPr>
          <a:lstStyle/>
          <a:p>
            <a:r>
              <a:rPr lang="x-none" altLang="pt-PT" dirty="0" smtClean="0">
                <a:latin typeface="Garamond" panose="02020404030301010803" pitchFamily="18" charset="0"/>
              </a:rPr>
              <a:t/>
            </a:r>
            <a:br>
              <a:rPr lang="x-none" altLang="pt-PT" dirty="0" smtClean="0">
                <a:latin typeface="Garamond" panose="02020404030301010803" pitchFamily="18" charset="0"/>
              </a:rPr>
            </a:br>
            <a:r>
              <a:rPr lang="x-none" altLang="pt-PT" dirty="0">
                <a:latin typeface="Garamond" panose="02020404030301010803" pitchFamily="18" charset="0"/>
              </a:rPr>
              <a:t/>
            </a:r>
            <a:br>
              <a:rPr lang="x-none" altLang="pt-PT" dirty="0">
                <a:latin typeface="Garamond" panose="02020404030301010803" pitchFamily="18" charset="0"/>
              </a:rPr>
            </a:b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4.</a:t>
            </a:r>
            <a:r>
              <a:rPr lang="pt-PT" altLang="pt-PT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Teoria </a:t>
            </a:r>
            <a:r>
              <a:rPr lang="pt-PT" altLang="pt-PT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de Condicionamento Operante</a:t>
            </a:r>
            <a:r>
              <a:rPr lang="pt-PT" sz="3600" dirty="0">
                <a:solidFill>
                  <a:srgbClr val="00B050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rgbClr val="00B050"/>
                </a:solidFill>
                <a:latin typeface="Garamond" panose="02020404030301010803" pitchFamily="18" charset="0"/>
              </a:rPr>
            </a:br>
            <a:r>
              <a:rPr lang="pt-PT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582400" cy="4876800"/>
          </a:xfrm>
        </p:spPr>
        <p:txBody>
          <a:bodyPr>
            <a:normAutofit/>
          </a:bodyPr>
          <a:lstStyle/>
          <a:p>
            <a:pPr marL="577850" indent="-577850" algn="just">
              <a:lnSpc>
                <a:spcPct val="90000"/>
              </a:lnSpc>
              <a:buNone/>
            </a:pPr>
            <a:r>
              <a:rPr lang="pt-PT" sz="2800" dirty="0" smtClean="0">
                <a:latin typeface="Garamond" panose="02020404030301010803" pitchFamily="18" charset="0"/>
              </a:rPr>
              <a:t>Esse mecanismo </a:t>
            </a:r>
            <a:r>
              <a:rPr lang="pt-PT" sz="2800" dirty="0">
                <a:latin typeface="Garamond" panose="02020404030301010803" pitchFamily="18" charset="0"/>
              </a:rPr>
              <a:t>de repetição é chamado de </a:t>
            </a:r>
            <a:r>
              <a:rPr lang="pt-PT" sz="2800" b="1" dirty="0">
                <a:latin typeface="Garamond" panose="02020404030301010803" pitchFamily="18" charset="0"/>
              </a:rPr>
              <a:t>operante,</a:t>
            </a:r>
            <a:r>
              <a:rPr lang="pt-PT" sz="2800" dirty="0">
                <a:latin typeface="Garamond" panose="02020404030301010803" pitchFamily="18" charset="0"/>
              </a:rPr>
              <a:t> sendo que se </a:t>
            </a:r>
            <a:r>
              <a:rPr lang="pt-PT" sz="2800" dirty="0" smtClean="0">
                <a:latin typeface="Garamond" panose="02020404030301010803" pitchFamily="18" charset="0"/>
              </a:rPr>
              <a:t>for</a:t>
            </a:r>
            <a:r>
              <a:rPr lang="x-none" sz="2800" dirty="0" smtClean="0">
                <a:latin typeface="Garamond" panose="02020404030301010803" pitchFamily="18" charset="0"/>
              </a:rPr>
              <a:t> </a:t>
            </a:r>
            <a:r>
              <a:rPr lang="pt-PT" sz="2800" dirty="0" smtClean="0">
                <a:latin typeface="Garamond" panose="02020404030301010803" pitchFamily="18" charset="0"/>
              </a:rPr>
              <a:t>seguido </a:t>
            </a:r>
            <a:r>
              <a:rPr lang="pt-PT" sz="2800" dirty="0">
                <a:latin typeface="Garamond" panose="02020404030301010803" pitchFamily="18" charset="0"/>
              </a:rPr>
              <a:t>de </a:t>
            </a:r>
            <a:r>
              <a:rPr lang="pt-PT" sz="2800" dirty="0" smtClean="0">
                <a:latin typeface="Garamond" panose="02020404030301010803" pitchFamily="18" charset="0"/>
              </a:rPr>
              <a:t>um </a:t>
            </a:r>
            <a:r>
              <a:rPr lang="pt-PT" sz="2800" dirty="0">
                <a:latin typeface="Garamond" panose="02020404030301010803" pitchFamily="18" charset="0"/>
              </a:rPr>
              <a:t>reforço positivo ou reforço negativo, a probabilidade de ele se repetir, </a:t>
            </a:r>
            <a:r>
              <a:rPr lang="pt-PT" sz="2800" dirty="0" smtClean="0">
                <a:latin typeface="Garamond" panose="02020404030301010803" pitchFamily="18" charset="0"/>
              </a:rPr>
              <a:t>aumenta</a:t>
            </a:r>
            <a:r>
              <a:rPr lang="pt-PT" sz="2800" dirty="0">
                <a:latin typeface="Garamond" panose="02020404030301010803" pitchFamily="18" charset="0"/>
              </a:rPr>
              <a:t>. Enquanto que se for seguido de uma punição, a probabilidade do </a:t>
            </a:r>
            <a:r>
              <a:rPr lang="pt-PT" sz="2800" dirty="0" smtClean="0">
                <a:latin typeface="Garamond" panose="02020404030301010803" pitchFamily="18" charset="0"/>
              </a:rPr>
              <a:t>comportamento </a:t>
            </a:r>
            <a:r>
              <a:rPr lang="pt-PT" sz="2800" dirty="0">
                <a:latin typeface="Garamond" panose="02020404030301010803" pitchFamily="18" charset="0"/>
              </a:rPr>
              <a:t>ser repetido, diminui. </a:t>
            </a:r>
            <a:r>
              <a:rPr lang="pt-PT" altLang="pt-PT" sz="28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endParaRPr lang="x-none" altLang="pt-PT" sz="28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577850" indent="-577850" algn="just">
              <a:lnSpc>
                <a:spcPct val="90000"/>
              </a:lnSpc>
              <a:buNone/>
            </a:pPr>
            <a:endParaRPr lang="x-none" sz="2800" b="1" dirty="0">
              <a:solidFill>
                <a:srgbClr val="00B050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577850" indent="-577850" algn="just">
              <a:lnSpc>
                <a:spcPct val="90000"/>
              </a:lnSpc>
              <a:buNone/>
            </a:pPr>
            <a:r>
              <a:rPr lang="pt-PT" sz="2800" dirty="0">
                <a:latin typeface="Garamond" panose="02020404030301010803" pitchFamily="18" charset="0"/>
              </a:rPr>
              <a:t>Em outras palavras, essa teoria propõe que para um comportamento desejado ser alcançado, deveria ser incentivado através de uma recompensa, se estivesse agindo </a:t>
            </a:r>
            <a:r>
              <a:rPr lang="pt-PT" sz="2800" dirty="0" smtClean="0">
                <a:latin typeface="Garamond" panose="02020404030301010803" pitchFamily="18" charset="0"/>
              </a:rPr>
              <a:t>corre</a:t>
            </a:r>
            <a:r>
              <a:rPr lang="x-none" sz="2800" dirty="0" smtClean="0">
                <a:latin typeface="Garamond" panose="02020404030301010803" pitchFamily="18" charset="0"/>
              </a:rPr>
              <a:t>c</a:t>
            </a:r>
            <a:r>
              <a:rPr lang="pt-PT" sz="2800" dirty="0" err="1" smtClean="0">
                <a:latin typeface="Garamond" panose="02020404030301010803" pitchFamily="18" charset="0"/>
              </a:rPr>
              <a:t>tamente</a:t>
            </a:r>
            <a:r>
              <a:rPr lang="pt-PT" sz="2800" dirty="0">
                <a:latin typeface="Garamond" panose="02020404030301010803" pitchFamily="18" charset="0"/>
              </a:rPr>
              <a:t>, e se estivesse agindo errado, receberia uma punição. </a:t>
            </a:r>
            <a:endParaRPr lang="x-none" sz="2800" dirty="0" smtClean="0">
              <a:solidFill>
                <a:srgbClr val="00B050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t-PT" sz="2800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-103239"/>
            <a:ext cx="5486400" cy="450711"/>
          </a:xfrm>
        </p:spPr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813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81664"/>
            <a:ext cx="10972800" cy="742335"/>
          </a:xfrm>
        </p:spPr>
        <p:txBody>
          <a:bodyPr>
            <a:normAutofit fontScale="90000"/>
          </a:bodyPr>
          <a:lstStyle/>
          <a:p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4. </a:t>
            </a:r>
            <a:r>
              <a:rPr lang="pt-PT" altLang="pt-PT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Teoria de Condicionamento Operante</a:t>
            </a:r>
            <a:r>
              <a:rPr lang="pt-PT" dirty="0">
                <a:solidFill>
                  <a:srgbClr val="00B050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rgbClr val="00B050"/>
                </a:solidFill>
                <a:latin typeface="Garamond" panose="02020404030301010803" pitchFamily="18" charset="0"/>
              </a:rPr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1200" indent="-711200" algn="just">
              <a:buClr>
                <a:schemeClr val="tx1"/>
              </a:buClr>
              <a:buNone/>
            </a:pPr>
            <a:r>
              <a:rPr lang="pt-PT" altLang="pt-PT" b="1" dirty="0"/>
              <a:t>Reforço positivo e negativo</a:t>
            </a:r>
          </a:p>
          <a:p>
            <a:pPr marL="711200" indent="-711200" algn="just">
              <a:buClr>
                <a:schemeClr val="tx1"/>
              </a:buClr>
              <a:buNone/>
            </a:pPr>
            <a:endParaRPr lang="pt-PT" altLang="pt-PT" b="1" dirty="0"/>
          </a:p>
          <a:p>
            <a:pPr marL="711200" indent="-711200" algn="just">
              <a:buClr>
                <a:schemeClr val="tx1"/>
              </a:buClr>
              <a:buNone/>
            </a:pPr>
            <a:r>
              <a:rPr lang="pt-PT" altLang="pt-PT" b="1" dirty="0"/>
              <a:t>Reforço positivo </a:t>
            </a:r>
            <a:r>
              <a:rPr lang="pt-PT" altLang="pt-PT" dirty="0"/>
              <a:t>–  resulta de </a:t>
            </a:r>
            <a:r>
              <a:rPr lang="pt-PT" altLang="pt-PT" b="1" dirty="0"/>
              <a:t>estimular todo comportamento </a:t>
            </a:r>
            <a:r>
              <a:rPr lang="pt-PT" altLang="pt-PT" dirty="0"/>
              <a:t>considerado desejado. Ex. alimento que vem imediatamente depois de acção. Exemplo de golfinho.</a:t>
            </a:r>
          </a:p>
          <a:p>
            <a:pPr marL="711200" indent="-711200" algn="just">
              <a:buClr>
                <a:schemeClr val="tx1"/>
              </a:buClr>
              <a:buNone/>
            </a:pPr>
            <a:r>
              <a:rPr lang="pt-PT" altLang="pt-PT" b="1" dirty="0"/>
              <a:t>Reforço negativo</a:t>
            </a:r>
            <a:r>
              <a:rPr lang="pt-PT" altLang="pt-PT" dirty="0"/>
              <a:t> – resulta de </a:t>
            </a:r>
            <a:r>
              <a:rPr lang="pt-PT" altLang="pt-PT" b="1" dirty="0"/>
              <a:t>reprimir o comportamento </a:t>
            </a:r>
            <a:r>
              <a:rPr lang="pt-PT" altLang="pt-PT" dirty="0"/>
              <a:t>considerado indesejado (punição). A intenção é reduzir o comportamento até desaparecer. </a:t>
            </a:r>
          </a:p>
          <a:p>
            <a:pPr marL="711200" indent="-711200" algn="just">
              <a:buClr>
                <a:schemeClr val="tx1"/>
              </a:buClr>
              <a:buNone/>
            </a:pPr>
            <a:endParaRPr lang="pt-PT" altLang="pt-PT" dirty="0"/>
          </a:p>
          <a:p>
            <a:pPr marL="711200" indent="-711200" algn="just">
              <a:buClr>
                <a:schemeClr val="tx1"/>
              </a:buClr>
              <a:buNone/>
            </a:pPr>
            <a:r>
              <a:rPr lang="pt-PT" altLang="pt-PT" dirty="0"/>
              <a:t>Segundo Skinner </a:t>
            </a:r>
            <a:r>
              <a:rPr lang="pt-PT" altLang="pt-PT" b="1" dirty="0"/>
              <a:t>é possível moldar o ser humano </a:t>
            </a:r>
            <a:r>
              <a:rPr lang="pt-PT" altLang="pt-PT" dirty="0"/>
              <a:t>para exibir qualquer comportamento bastando para </a:t>
            </a:r>
            <a:r>
              <a:rPr lang="pt-PT" altLang="pt-PT" b="1" dirty="0"/>
              <a:t>tal manipular as variáveis ambientais </a:t>
            </a:r>
            <a:r>
              <a:rPr lang="pt-PT" altLang="pt-PT" dirty="0"/>
              <a:t>de tal sorte que se consiga reforçar positivamente. (variáveis extrínsecas).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x-none" b="1" dirty="0" smtClean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901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4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pt-PT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  <a:t>Teoria de Condicionamento Operante</a:t>
            </a:r>
            <a:r>
              <a:rPr lang="pt-PT" dirty="0">
                <a:solidFill>
                  <a:srgbClr val="00B050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rgbClr val="00B050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.</a:t>
            </a: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11366090" cy="5080819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pt-PT" altLang="pt-PT" sz="2800" b="1" dirty="0">
                <a:latin typeface="Garamond" panose="02020404030301010803" pitchFamily="18" charset="0"/>
              </a:rPr>
              <a:t>Em resumo</a:t>
            </a:r>
            <a:r>
              <a:rPr lang="pt-PT" altLang="pt-PT" sz="2800" dirty="0">
                <a:latin typeface="Garamond" panose="02020404030301010803" pitchFamily="18" charset="0"/>
              </a:rPr>
              <a:t>: Para o condicionamento operante, o ambiente é o grande formador do comportamento. No entanto, quando se retira o condicionamento externo, o comportamento estimulado desaparece. </a:t>
            </a:r>
          </a:p>
          <a:p>
            <a:pPr marL="0" indent="0" algn="just">
              <a:buNone/>
              <a:defRPr/>
            </a:pPr>
            <a:r>
              <a:rPr lang="en-US" altLang="pt-PT" sz="28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endParaRPr lang="x-none" sz="2800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x-none" sz="3200" dirty="0" smtClean="0">
              <a:solidFill>
                <a:srgbClr val="00B050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492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altLang="pt-PT" sz="3200" dirty="0">
                <a:solidFill>
                  <a:schemeClr val="tx1"/>
                </a:solidFill>
              </a:rPr>
              <a:t>4. </a:t>
            </a:r>
            <a:r>
              <a:rPr lang="pt-PT" altLang="pt-PT" sz="3200" dirty="0">
                <a:solidFill>
                  <a:schemeClr val="tx1"/>
                </a:solidFill>
              </a:rPr>
              <a:t>Condicionamento e eficiência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9" y="1600200"/>
            <a:ext cx="11798709" cy="5095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altLang="pt-PT" sz="3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4. </a:t>
            </a:r>
            <a:r>
              <a:rPr lang="pt-PT" altLang="pt-PT" sz="3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Condicionamento </a:t>
            </a:r>
            <a:r>
              <a:rPr lang="pt-PT" alt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  <a:t>e eficiência</a:t>
            </a:r>
          </a:p>
          <a:p>
            <a:pPr marL="457200" indent="-457200" algn="just">
              <a:lnSpc>
                <a:spcPct val="80000"/>
              </a:lnSpc>
              <a:buNone/>
            </a:pPr>
            <a:r>
              <a:rPr lang="pt-PT" altLang="pt-PT" sz="38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r>
              <a:rPr lang="pt-PT" altLang="pt-PT" sz="2800" b="1" dirty="0">
                <a:latin typeface="Garamond" panose="02020404030301010803" pitchFamily="18" charset="0"/>
              </a:rPr>
              <a:t>Escola Comportamentalista </a:t>
            </a:r>
            <a:r>
              <a:rPr lang="pt-PT" altLang="pt-PT" sz="2800" dirty="0">
                <a:latin typeface="Garamond" panose="02020404030301010803" pitchFamily="18" charset="0"/>
              </a:rPr>
              <a:t>– o ser humano é considerado  como </a:t>
            </a:r>
            <a:r>
              <a:rPr lang="pt-PT" altLang="pt-PT" sz="2800" b="1" dirty="0">
                <a:latin typeface="Garamond" panose="02020404030301010803" pitchFamily="18" charset="0"/>
              </a:rPr>
              <a:t>um organismo  passivo</a:t>
            </a:r>
            <a:r>
              <a:rPr lang="pt-PT" altLang="pt-PT" sz="2800" dirty="0">
                <a:latin typeface="Garamond" panose="02020404030301010803" pitchFamily="18" charset="0"/>
              </a:rPr>
              <a:t>, governado </a:t>
            </a:r>
            <a:r>
              <a:rPr lang="pt-PT" altLang="pt-PT" sz="2800" dirty="0" err="1">
                <a:latin typeface="Garamond" panose="02020404030301010803" pitchFamily="18" charset="0"/>
              </a:rPr>
              <a:t>pelos</a:t>
            </a:r>
            <a:r>
              <a:rPr lang="pt-PT" altLang="pt-PT" sz="2800" dirty="0">
                <a:latin typeface="Garamond" panose="02020404030301010803" pitchFamily="18" charset="0"/>
              </a:rPr>
              <a:t> estímulos fornecidos </a:t>
            </a:r>
            <a:r>
              <a:rPr lang="pt-PT" altLang="pt-PT" sz="2800" dirty="0" err="1">
                <a:latin typeface="Garamond" panose="02020404030301010803" pitchFamily="18" charset="0"/>
              </a:rPr>
              <a:t>pelo</a:t>
            </a:r>
            <a:r>
              <a:rPr lang="pt-PT" altLang="pt-PT" sz="2800" dirty="0">
                <a:latin typeface="Garamond" panose="02020404030301010803" pitchFamily="18" charset="0"/>
              </a:rPr>
              <a:t> ambiente e</a:t>
            </a:r>
            <a:r>
              <a:rPr lang="x-none" altLang="pt-PT" sz="2800" dirty="0">
                <a:latin typeface="Garamond" panose="02020404030301010803" pitchFamily="18" charset="0"/>
              </a:rPr>
              <a:t>x</a:t>
            </a:r>
            <a:r>
              <a:rPr lang="pt-PT" altLang="pt-PT" sz="2800" dirty="0">
                <a:latin typeface="Garamond" panose="02020404030301010803" pitchFamily="18" charset="0"/>
              </a:rPr>
              <a:t>terno.</a:t>
            </a:r>
          </a:p>
          <a:p>
            <a:pPr marL="457200" indent="-457200" algn="just">
              <a:lnSpc>
                <a:spcPct val="80000"/>
              </a:lnSpc>
              <a:buNone/>
            </a:pPr>
            <a:endParaRPr lang="pt-PT" altLang="pt-PT" sz="2800" dirty="0">
              <a:latin typeface="Garamond" panose="02020404030301010803" pitchFamily="18" charset="0"/>
            </a:endParaRPr>
          </a:p>
          <a:p>
            <a:pPr marL="457200" indent="-457200" algn="just">
              <a:lnSpc>
                <a:spcPct val="80000"/>
              </a:lnSpc>
              <a:buNone/>
            </a:pPr>
            <a:r>
              <a:rPr lang="pt-PT" altLang="pt-PT" sz="2800" dirty="0">
                <a:latin typeface="Garamond" panose="02020404030301010803" pitchFamily="18" charset="0"/>
              </a:rPr>
              <a:t>Para os comportamentalistas é perfeitamente possível motivar o comportamento humano desde  que exista algo fora que esteja constantemente impulsionando ou retendo.</a:t>
            </a:r>
          </a:p>
          <a:p>
            <a:pPr marL="457200" indent="-457200" algn="just">
              <a:lnSpc>
                <a:spcPct val="80000"/>
              </a:lnSpc>
              <a:buNone/>
            </a:pPr>
            <a:r>
              <a:rPr lang="pt-PT" altLang="pt-PT" sz="2800" dirty="0">
                <a:latin typeface="Garamond" panose="02020404030301010803" pitchFamily="18" charset="0"/>
              </a:rPr>
              <a:t>É necessário que a energia externa seja constante para que a pessoa continue motivada. Se o agente externo desaparece as pessoas param.</a:t>
            </a:r>
          </a:p>
          <a:p>
            <a:pPr marL="0" indent="0">
              <a:buNone/>
            </a:pPr>
            <a:endParaRPr lang="pt-PT" sz="2800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28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4. </a:t>
            </a:r>
            <a: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Condicionamento e eficiência</a:t>
            </a:r>
            <a:b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80000"/>
              </a:lnSpc>
              <a:buNone/>
              <a:defRPr/>
            </a:pPr>
            <a:r>
              <a:rPr lang="pt-PT" altLang="pt-PT" sz="3200" b="1" i="1" dirty="0"/>
              <a:t>Efeito de transitoriedade </a:t>
            </a:r>
            <a:r>
              <a:rPr lang="pt-PT" altLang="pt-PT" sz="3200" i="1" dirty="0"/>
              <a:t>– </a:t>
            </a:r>
            <a:r>
              <a:rPr lang="pt-PT" altLang="pt-PT" sz="3200" dirty="0"/>
              <a:t>O bem representado </a:t>
            </a:r>
            <a:r>
              <a:rPr lang="pt-PT" altLang="pt-PT" sz="3200" dirty="0" err="1"/>
              <a:t>pela</a:t>
            </a:r>
            <a:r>
              <a:rPr lang="pt-PT" altLang="pt-PT" sz="3200" dirty="0"/>
              <a:t> premiação precisa de ser substituído por um outro mais  valioso para ter o mesmo efeito que se tinha no inicio.</a:t>
            </a:r>
            <a:endParaRPr lang="x-none" altLang="pt-PT" sz="3200" dirty="0"/>
          </a:p>
          <a:p>
            <a:pPr marL="457200" indent="-457200" algn="just">
              <a:lnSpc>
                <a:spcPct val="80000"/>
              </a:lnSpc>
              <a:buNone/>
              <a:defRPr/>
            </a:pPr>
            <a:endParaRPr lang="pt-PT" altLang="pt-PT" sz="3200" dirty="0"/>
          </a:p>
          <a:p>
            <a:pPr marL="457200" indent="-457200" algn="just">
              <a:lnSpc>
                <a:spcPct val="80000"/>
              </a:lnSpc>
              <a:buNone/>
              <a:defRPr/>
            </a:pPr>
            <a:r>
              <a:rPr lang="pt-PT" altLang="pt-PT" sz="3200" b="1" i="1" dirty="0"/>
              <a:t>A quebra de continuidade </a:t>
            </a:r>
            <a:r>
              <a:rPr lang="pt-PT" altLang="pt-PT" sz="3200" dirty="0"/>
              <a:t>– A queda de continuidade do programa de premiação é mais problemática que a sua implantação. </a:t>
            </a:r>
          </a:p>
          <a:p>
            <a:pPr marL="457200" indent="-457200" algn="just">
              <a:lnSpc>
                <a:spcPct val="80000"/>
              </a:lnSpc>
              <a:buNone/>
              <a:defRPr/>
            </a:pPr>
            <a:endParaRPr lang="pt-PT" altLang="pt-PT" sz="3200" dirty="0"/>
          </a:p>
          <a:p>
            <a:pPr marL="457200" indent="-457200" algn="just">
              <a:lnSpc>
                <a:spcPct val="80000"/>
              </a:lnSpc>
              <a:buNone/>
              <a:defRPr/>
            </a:pPr>
            <a:r>
              <a:rPr lang="pt-PT" altLang="pt-PT" sz="3200" b="1" i="1" dirty="0"/>
              <a:t>Injustiça e iniquidade</a:t>
            </a:r>
            <a:r>
              <a:rPr lang="pt-PT" altLang="pt-PT" sz="3200" i="1" dirty="0"/>
              <a:t> </a:t>
            </a:r>
            <a:r>
              <a:rPr lang="pt-PT" altLang="pt-PT" sz="3200" dirty="0"/>
              <a:t>– é difícil encontrar critérios tão objectivos que satisfaçam a todos.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PT" sz="3200" dirty="0"/>
          </a:p>
          <a:p>
            <a:pPr marL="514350" indent="-514350" algn="just">
              <a:buFont typeface="Wingdings" panose="05000000000000000000" pitchFamily="2" charset="2"/>
              <a:buNone/>
            </a:pPr>
            <a:endParaRPr lang="x-none" altLang="pt-PT" sz="3200" b="1" dirty="0" smtClean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99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1036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endParaRPr lang="pt-PT" sz="32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9934"/>
            <a:ext cx="10515600" cy="5167029"/>
          </a:xfrm>
        </p:spPr>
        <p:txBody>
          <a:bodyPr/>
          <a:lstStyle/>
          <a:p>
            <a:pPr marL="0" indent="0">
              <a:buNone/>
            </a:pPr>
            <a:endParaRPr lang="x-none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b="1" dirty="0" smtClean="0">
                <a:latin typeface="Garamond" panose="02020404030301010803" pitchFamily="18" charset="0"/>
              </a:rPr>
              <a:t>Biografia utilizada</a:t>
            </a:r>
          </a:p>
          <a:p>
            <a:pPr marL="0" indent="0">
              <a:buNone/>
            </a:pPr>
            <a:endParaRPr lang="x-none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b="1" dirty="0" smtClean="0">
                <a:latin typeface="Garamond" panose="02020404030301010803" pitchFamily="18" charset="0"/>
              </a:rPr>
              <a:t>BERGAMINI,  C.W.  Psicodin</a:t>
            </a:r>
            <a:r>
              <a:rPr lang="pt-PT" b="1" dirty="0" smtClean="0">
                <a:latin typeface="Garamond" panose="02020404030301010803" pitchFamily="18" charset="0"/>
              </a:rPr>
              <a:t>â</a:t>
            </a:r>
            <a:r>
              <a:rPr lang="x-none" b="1" dirty="0" smtClean="0">
                <a:latin typeface="Garamond" panose="02020404030301010803" pitchFamily="18" charset="0"/>
              </a:rPr>
              <a:t>mica da vida organizacional: Motiva</a:t>
            </a:r>
            <a:r>
              <a:rPr lang="pt-PT" b="1" dirty="0" err="1" smtClean="0">
                <a:latin typeface="Garamond" panose="02020404030301010803" pitchFamily="18" charset="0"/>
              </a:rPr>
              <a:t>çã</a:t>
            </a:r>
            <a:r>
              <a:rPr lang="x-none" b="1" dirty="0" smtClean="0">
                <a:latin typeface="Garamond" panose="02020404030301010803" pitchFamily="18" charset="0"/>
              </a:rPr>
              <a:t>o e Lidera</a:t>
            </a:r>
            <a:r>
              <a:rPr lang="pt-PT" b="1" dirty="0" err="1" smtClean="0">
                <a:latin typeface="Garamond" panose="02020404030301010803" pitchFamily="18" charset="0"/>
              </a:rPr>
              <a:t>çã</a:t>
            </a:r>
            <a:r>
              <a:rPr lang="x-none" b="1" dirty="0" smtClean="0">
                <a:latin typeface="Garamond" panose="02020404030301010803" pitchFamily="18" charset="0"/>
              </a:rPr>
              <a:t>o</a:t>
            </a:r>
            <a:r>
              <a:rPr lang="x-none" b="1" i="1" dirty="0" smtClean="0">
                <a:latin typeface="Garamond" panose="02020404030301010803" pitchFamily="18" charset="0"/>
              </a:rPr>
              <a:t>.</a:t>
            </a:r>
            <a:r>
              <a:rPr lang="en-US" b="1" i="1" dirty="0" smtClean="0">
                <a:latin typeface="Garamond" panose="02020404030301010803" pitchFamily="18" charset="0"/>
              </a:rPr>
              <a:t> </a:t>
            </a:r>
            <a:r>
              <a:rPr lang="x-none" b="1" i="1" dirty="0" smtClean="0">
                <a:latin typeface="Garamond" panose="02020404030301010803" pitchFamily="18" charset="0"/>
              </a:rPr>
              <a:t>S</a:t>
            </a:r>
            <a:r>
              <a:rPr lang="pt-PT" b="1" i="1" dirty="0" smtClean="0">
                <a:latin typeface="Garamond" panose="02020404030301010803" pitchFamily="18" charset="0"/>
              </a:rPr>
              <a:t>ã</a:t>
            </a:r>
            <a:r>
              <a:rPr lang="x-none" b="1" i="1" dirty="0" smtClean="0">
                <a:latin typeface="Garamond" panose="02020404030301010803" pitchFamily="18" charset="0"/>
              </a:rPr>
              <a:t>o Paulo: Atlas. 2015.</a:t>
            </a:r>
          </a:p>
          <a:p>
            <a:pPr marL="0" indent="0">
              <a:buNone/>
            </a:pPr>
            <a:endParaRPr lang="x-none" b="1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i="1" dirty="0" smtClean="0"/>
              <a:t>.</a:t>
            </a:r>
            <a:endParaRPr lang="pt-PT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9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PT" sz="32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392072"/>
            <a:ext cx="11067197" cy="51042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x-none" sz="2400" b="0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x-none" sz="4800" dirty="0" smtClean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endParaRPr lang="x-none" sz="4800" dirty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endParaRPr lang="x-none" sz="4800" dirty="0" smtClean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r>
              <a:rPr lang="x-none" sz="4800" dirty="0" smtClean="0">
                <a:latin typeface="Kristen ITC" panose="03050502040202030202" pitchFamily="66" charset="0"/>
              </a:rPr>
              <a:t>FIM </a:t>
            </a:r>
            <a:endParaRPr lang="x-none" sz="4800" dirty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endParaRPr lang="pt-PT" sz="2400" b="0" dirty="0">
              <a:latin typeface="Ink Free" panose="03080402000500000000" pitchFamily="66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48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x-none" dirty="0" smtClean="0"/>
              <a:t>                               </a:t>
            </a:r>
            <a:r>
              <a:rPr lang="en-US" b="1" dirty="0" smtClean="0">
                <a:latin typeface="Garamond" panose="02020404030301010803" pitchFamily="18" charset="0"/>
              </a:rPr>
              <a:t>AULA-</a:t>
            </a:r>
            <a:r>
              <a:rPr lang="x-none" b="1" dirty="0">
                <a:latin typeface="Garamond" panose="02020404030301010803" pitchFamily="18" charset="0"/>
              </a:rPr>
              <a:t> 7</a:t>
            </a:r>
            <a:r>
              <a:rPr lang="en-US" sz="3200" dirty="0" smtClean="0">
                <a:latin typeface="Garamond" panose="02020404030301010803" pitchFamily="18" charset="0"/>
              </a:rPr>
              <a:t>     </a:t>
            </a:r>
            <a:endParaRPr lang="pt-PT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19" y="914401"/>
            <a:ext cx="11136573" cy="51766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PT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x-none" sz="2800" b="1" dirty="0" smtClean="0">
                <a:latin typeface="+mj-lt"/>
                <a:cs typeface="Times New Roman" panose="02020603050405020304" pitchFamily="18" charset="0"/>
              </a:rPr>
              <a:t>Sum</a:t>
            </a:r>
            <a:r>
              <a:rPr lang="pt-PT" sz="2800" b="1" dirty="0" smtClean="0">
                <a:latin typeface="+mj-lt"/>
                <a:cs typeface="Times New Roman" panose="02020603050405020304" pitchFamily="18" charset="0"/>
              </a:rPr>
              <a:t>á</a:t>
            </a:r>
            <a:r>
              <a:rPr lang="x-none" sz="2800" b="1" dirty="0" smtClean="0">
                <a:latin typeface="+mj-lt"/>
                <a:cs typeface="Times New Roman" panose="02020603050405020304" pitchFamily="18" charset="0"/>
              </a:rPr>
              <a:t>rio</a:t>
            </a:r>
            <a:r>
              <a:rPr lang="x-none" sz="44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: </a:t>
            </a:r>
            <a:r>
              <a:rPr lang="pt-PT" dirty="0"/>
              <a:t>Conceitos de motivação e aplicações em ambiente </a:t>
            </a:r>
            <a:r>
              <a:rPr lang="pt-PT" dirty="0" smtClean="0"/>
              <a:t>organizacional</a:t>
            </a:r>
            <a:r>
              <a:rPr lang="x-none" dirty="0"/>
              <a:t>.</a:t>
            </a:r>
            <a:r>
              <a:rPr lang="x-none" dirty="0" smtClean="0"/>
              <a:t> </a:t>
            </a:r>
            <a:r>
              <a:rPr lang="pt-PT" dirty="0"/>
              <a:t>Abordagem </a:t>
            </a:r>
            <a:r>
              <a:rPr lang="pt-PT" dirty="0" smtClean="0"/>
              <a:t>Behaviorista</a:t>
            </a:r>
            <a:r>
              <a:rPr lang="x-none" dirty="0" smtClean="0"/>
              <a:t>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t-PT" dirty="0"/>
              <a:t>Watson - estimulação do meio ambiente X reacção comportamental</a:t>
            </a:r>
            <a:r>
              <a:rPr lang="pt-PT" dirty="0" smtClean="0"/>
              <a:t>.</a:t>
            </a:r>
            <a:endParaRPr lang="x-none" dirty="0" smtClean="0"/>
          </a:p>
          <a:p>
            <a:pPr marL="0" lvl="0" indent="0">
              <a:buNone/>
            </a:pPr>
            <a:endParaRPr lang="pt-PT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Skinner – condicionamento operante - reforço positivo x reforço negativo - repertório psíquico - modelagem da </a:t>
            </a:r>
            <a:r>
              <a:rPr lang="pt-PT" dirty="0" smtClean="0"/>
              <a:t>personalidade</a:t>
            </a:r>
            <a:r>
              <a:rPr lang="x-none" dirty="0" smtClean="0"/>
              <a:t>.</a:t>
            </a:r>
            <a:endParaRPr lang="pt-PT" dirty="0"/>
          </a:p>
          <a:p>
            <a:pPr marL="0" indent="0" algn="just">
              <a:buNone/>
            </a:pPr>
            <a:endParaRPr lang="pt-PT" sz="36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</a:t>
            </a:r>
            <a:r>
              <a:rPr lang="x-none" dirty="0" smtClean="0"/>
              <a:t>s</a:t>
            </a:r>
            <a:r>
              <a:rPr lang="pt-PT" dirty="0" smtClean="0"/>
              <a:t>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 smtClean="0"/>
              <a:t>Mussa</a:t>
            </a:r>
            <a:r>
              <a:rPr lang="x-none" dirty="0" smtClean="0"/>
              <a:t> (MSC) e Diogo Mutemba</a:t>
            </a:r>
            <a:r>
              <a:rPr lang="pt-PT" dirty="0" smtClean="0"/>
              <a:t> (</a:t>
            </a:r>
            <a:r>
              <a:rPr lang="x-none" dirty="0" smtClean="0"/>
              <a:t>MBA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02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2800" b="1" spc="0" dirty="0" smtClean="0">
                <a:solidFill>
                  <a:srgbClr val="29293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Aula 5 </a:t>
            </a:r>
            <a:r>
              <a:rPr lang="x-none" sz="3100" b="1" spc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Personalidade e Valores</a:t>
            </a:r>
            <a:endParaRPr lang="pt-PT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104" y="1600200"/>
            <a:ext cx="10972800" cy="4876800"/>
          </a:xfrm>
        </p:spPr>
        <p:txBody>
          <a:bodyPr>
            <a:normAutofit fontScale="25000" lnSpcReduction="2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x-none" sz="160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Objectivo </a:t>
            </a:r>
            <a:r>
              <a:rPr lang="x-none" sz="16000" b="1" dirty="0">
                <a:solidFill>
                  <a:srgbClr val="00B050"/>
                </a:solidFill>
                <a:latin typeface="Garamond" panose="02020404030301010803" pitchFamily="18" charset="0"/>
              </a:rPr>
              <a:t>da aula</a:t>
            </a:r>
            <a:r>
              <a:rPr lang="x-none" sz="160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pt-PT" altLang="pt-PT" sz="51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x-none" altLang="pt-PT" sz="12800" dirty="0" smtClean="0">
                <a:latin typeface="Garamond" panose="02020404030301010803" pitchFamily="18" charset="0"/>
              </a:rPr>
              <a:t>Contextulizar o tema;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x-none" altLang="pt-PT" sz="12800" dirty="0" smtClean="0">
                <a:latin typeface="Garamond" panose="02020404030301010803" pitchFamily="18" charset="0"/>
              </a:rPr>
              <a:t>Discutir a motiva</a:t>
            </a:r>
            <a:r>
              <a:rPr lang="pt-PT" altLang="pt-PT" sz="12800" dirty="0" err="1" smtClean="0">
                <a:latin typeface="Garamond" panose="02020404030301010803" pitchFamily="18" charset="0"/>
              </a:rPr>
              <a:t>çã</a:t>
            </a:r>
            <a:r>
              <a:rPr lang="x-none" altLang="pt-PT" sz="12800" dirty="0" smtClean="0">
                <a:latin typeface="Garamond" panose="02020404030301010803" pitchFamily="18" charset="0"/>
              </a:rPr>
              <a:t>o sob ponto de vista behaviorista;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x-none" altLang="pt-PT" sz="12800" dirty="0" smtClean="0">
                <a:latin typeface="Garamond" panose="02020404030301010803" pitchFamily="18" charset="0"/>
              </a:rPr>
              <a:t>Diferenciar condicionamento da motiva</a:t>
            </a:r>
            <a:r>
              <a:rPr lang="pt-PT" altLang="pt-PT" sz="12800" dirty="0" smtClean="0">
                <a:latin typeface="Garamond" panose="02020404030301010803" pitchFamily="18" charset="0"/>
              </a:rPr>
              <a:t>çã</a:t>
            </a:r>
            <a:r>
              <a:rPr lang="x-none" altLang="pt-PT" sz="12800" dirty="0" smtClean="0">
                <a:latin typeface="Garamond" panose="02020404030301010803" pitchFamily="18" charset="0"/>
              </a:rPr>
              <a:t>o;</a:t>
            </a:r>
            <a:endParaRPr lang="pt-PT" altLang="pt-PT" sz="12800" dirty="0">
              <a:latin typeface="Garamond" panose="02020404030301010803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x-none" altLang="pt-PT" sz="12800" dirty="0" smtClean="0">
                <a:latin typeface="Garamond" panose="02020404030301010803" pitchFamily="18" charset="0"/>
              </a:rPr>
              <a:t>Descrever a Teoria Behaviorista;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x-none" altLang="pt-PT" sz="12800" dirty="0" smtClean="0">
                <a:latin typeface="Garamond" panose="02020404030301010803" pitchFamily="18" charset="0"/>
              </a:rPr>
              <a:t>Descrever a </a:t>
            </a:r>
            <a:r>
              <a:rPr lang="pt-PT" altLang="pt-PT" sz="12800" dirty="0">
                <a:latin typeface="Garamond" panose="02020404030301010803" pitchFamily="18" charset="0"/>
              </a:rPr>
              <a:t>Teoria de Condicionamento </a:t>
            </a:r>
            <a:r>
              <a:rPr lang="pt-PT" altLang="pt-PT" sz="12800" dirty="0" smtClean="0">
                <a:latin typeface="Garamond" panose="02020404030301010803" pitchFamily="18" charset="0"/>
              </a:rPr>
              <a:t>Operante</a:t>
            </a:r>
            <a:r>
              <a:rPr lang="x-none" altLang="pt-PT" sz="12800" dirty="0" smtClean="0">
                <a:latin typeface="Garamond" panose="02020404030301010803" pitchFamily="18" charset="0"/>
              </a:rPr>
              <a:t>;</a:t>
            </a:r>
            <a:endParaRPr lang="pt-PT" altLang="pt-PT" sz="12800" dirty="0">
              <a:latin typeface="Garamond" panose="02020404030301010803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x-none" altLang="pt-PT" sz="12800" dirty="0" smtClean="0">
                <a:latin typeface="Garamond" panose="02020404030301010803" pitchFamily="18" charset="0"/>
              </a:rPr>
              <a:t>Discutir </a:t>
            </a:r>
            <a:r>
              <a:rPr lang="pt-PT" altLang="pt-PT" sz="12800" dirty="0">
                <a:latin typeface="Garamond" panose="02020404030301010803" pitchFamily="18" charset="0"/>
              </a:rPr>
              <a:t>Condicionamento e eficiência</a:t>
            </a:r>
            <a:r>
              <a:rPr lang="x-none" altLang="pt-PT" sz="12800" dirty="0" smtClean="0">
                <a:latin typeface="Garamond" panose="02020404030301010803" pitchFamily="18" charset="0"/>
              </a:rPr>
              <a:t>;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x-none" altLang="pt-PT" sz="96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96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96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en-US" altLang="pt-PT" sz="74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x-none" sz="74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  <a:defRPr/>
            </a:pPr>
            <a:endParaRPr lang="x-none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endParaRPr lang="x-none" sz="5100" dirty="0">
              <a:latin typeface="Garamond" panose="02020404030301010803" pitchFamily="18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endParaRPr lang="x-none" sz="2800" dirty="0" smtClean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x-none" sz="2800" dirty="0" smtClean="0"/>
              <a:t>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endParaRPr lang="pt-PT" sz="2800" dirty="0"/>
          </a:p>
          <a:p>
            <a:pPr marL="0" indent="0">
              <a:buNone/>
            </a:pPr>
            <a:endParaRPr lang="pt-PT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9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>
                <a:solidFill>
                  <a:schemeClr val="tx1"/>
                </a:solidFill>
              </a:rPr>
              <a:t>1. 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Contextulizar o tema</a:t>
            </a:r>
            <a:r>
              <a:rPr lang="x-none" dirty="0" smtClean="0">
                <a:solidFill>
                  <a:schemeClr val="tx1"/>
                </a:solidFill>
              </a:rPr>
              <a:t> </a:t>
            </a: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600" dirty="0">
              <a:solidFill>
                <a:schemeClr val="tx1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5845"/>
            <a:ext cx="10972800" cy="506115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x-none" altLang="pt-PT" sz="32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Contextualiza</a:t>
            </a:r>
            <a:r>
              <a:rPr lang="pt-PT" altLang="pt-PT" sz="3200" b="1" dirty="0" err="1" smtClean="0">
                <a:solidFill>
                  <a:srgbClr val="00B050"/>
                </a:solidFill>
                <a:latin typeface="Garamond" panose="02020404030301010803" pitchFamily="18" charset="0"/>
              </a:rPr>
              <a:t>çã</a:t>
            </a:r>
            <a:r>
              <a:rPr lang="x-none" altLang="pt-PT" sz="32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o</a:t>
            </a:r>
          </a:p>
          <a:p>
            <a:pPr marL="0" indent="0" algn="just">
              <a:buNone/>
              <a:defRPr/>
            </a:pPr>
            <a:r>
              <a:rPr lang="pt-PT" sz="2800" dirty="0">
                <a:latin typeface="Garamond" panose="02020404030301010803" pitchFamily="18" charset="0"/>
              </a:rPr>
              <a:t>O estudo da motivação humana não é algo novo, é um assunto que já existe desde os primórdios do estudo da gestão de pessoas. </a:t>
            </a:r>
            <a:endParaRPr lang="x-none" sz="2800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r>
              <a:rPr lang="pt-PT" sz="2800" dirty="0" smtClean="0">
                <a:latin typeface="Garamond" panose="02020404030301010803" pitchFamily="18" charset="0"/>
              </a:rPr>
              <a:t>Dessa </a:t>
            </a:r>
            <a:r>
              <a:rPr lang="pt-PT" sz="2800" dirty="0">
                <a:latin typeface="Garamond" panose="02020404030301010803" pitchFamily="18" charset="0"/>
              </a:rPr>
              <a:t>maneira, pesquisar sobre as teorias motivacionais do comportamento humano se torna de grande relevância, pois é através destas que é possível compreender um pouco melhor </a:t>
            </a:r>
            <a:r>
              <a:rPr lang="pt-PT" sz="2800" b="1" dirty="0">
                <a:latin typeface="Garamond" panose="02020404030301010803" pitchFamily="18" charset="0"/>
              </a:rPr>
              <a:t>como ocorre o estímulo que proporciona as </a:t>
            </a:r>
            <a:r>
              <a:rPr lang="pt-PT" sz="2800" b="1" dirty="0" smtClean="0">
                <a:latin typeface="Garamond" panose="02020404030301010803" pitchFamily="18" charset="0"/>
              </a:rPr>
              <a:t>a</a:t>
            </a:r>
            <a:r>
              <a:rPr lang="x-none" sz="2800" b="1" dirty="0" smtClean="0">
                <a:latin typeface="Garamond" panose="02020404030301010803" pitchFamily="18" charset="0"/>
              </a:rPr>
              <a:t>c</a:t>
            </a:r>
            <a:r>
              <a:rPr lang="pt-PT" sz="2800" b="1" dirty="0" err="1" smtClean="0">
                <a:latin typeface="Garamond" panose="02020404030301010803" pitchFamily="18" charset="0"/>
              </a:rPr>
              <a:t>ções</a:t>
            </a:r>
            <a:r>
              <a:rPr lang="pt-PT" sz="2800" b="1" dirty="0" smtClean="0">
                <a:latin typeface="Garamond" panose="02020404030301010803" pitchFamily="18" charset="0"/>
              </a:rPr>
              <a:t> </a:t>
            </a:r>
            <a:r>
              <a:rPr lang="pt-PT" sz="2800" b="1" dirty="0">
                <a:latin typeface="Garamond" panose="02020404030301010803" pitchFamily="18" charset="0"/>
              </a:rPr>
              <a:t>do </a:t>
            </a:r>
            <a:r>
              <a:rPr lang="pt-PT" sz="2800" b="1" dirty="0" smtClean="0">
                <a:latin typeface="Garamond" panose="02020404030301010803" pitchFamily="18" charset="0"/>
              </a:rPr>
              <a:t>indivíduo</a:t>
            </a:r>
            <a:r>
              <a:rPr lang="x-none" sz="2800" b="1" dirty="0" smtClean="0"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 smtClean="0">
              <a:latin typeface="Garamond" panose="02020404030301010803" pitchFamily="18" charset="0"/>
            </a:endParaRPr>
          </a:p>
          <a:p>
            <a:pPr marL="742950" indent="-742950">
              <a:buAutoNum type="arabicPeriod"/>
              <a:defRPr/>
            </a:pPr>
            <a:endParaRPr lang="x-none" altLang="pt-PT" sz="3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2800" b="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2800" dirty="0">
              <a:latin typeface="Garamond" panose="02020404030301010803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3540"/>
            <a:ext cx="3860800" cy="329184"/>
          </a:xfrm>
        </p:spPr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 (MBA)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75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</a:rPr>
              <a:t>1. </a:t>
            </a:r>
            <a:r>
              <a:rPr lang="x-none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>Contextulizar o tema</a:t>
            </a:r>
            <a:r>
              <a:rPr lang="x-none" sz="3600" dirty="0">
                <a:solidFill>
                  <a:schemeClr val="tx1"/>
                </a:solidFill>
              </a:rPr>
              <a:t> </a:t>
            </a: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1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1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x-none" altLang="pt-PT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altLang="pt-PT" sz="45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1. Contextualiza</a:t>
            </a:r>
            <a:r>
              <a:rPr lang="pt-PT" altLang="pt-PT" sz="4500" b="1" dirty="0" err="1" smtClean="0">
                <a:solidFill>
                  <a:srgbClr val="00B050"/>
                </a:solidFill>
                <a:latin typeface="Garamond" panose="02020404030301010803" pitchFamily="18" charset="0"/>
              </a:rPr>
              <a:t>çã</a:t>
            </a:r>
            <a:r>
              <a:rPr lang="x-none" altLang="pt-PT" sz="45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o (Cont.)</a:t>
            </a:r>
          </a:p>
          <a:p>
            <a:pPr marL="0" indent="0" algn="just">
              <a:buNone/>
            </a:pPr>
            <a:r>
              <a:rPr lang="x-none" sz="3600" dirty="0" smtClean="0">
                <a:latin typeface="Garamond" panose="02020404030301010803" pitchFamily="18" charset="0"/>
              </a:rPr>
              <a:t>P</a:t>
            </a:r>
            <a:r>
              <a:rPr lang="pt-PT" sz="3600" dirty="0" smtClean="0">
                <a:latin typeface="Garamond" panose="02020404030301010803" pitchFamily="18" charset="0"/>
              </a:rPr>
              <a:t>ara </a:t>
            </a:r>
            <a:r>
              <a:rPr lang="pt-PT" sz="3600" dirty="0">
                <a:latin typeface="Garamond" panose="02020404030301010803" pitchFamily="18" charset="0"/>
              </a:rPr>
              <a:t>desenvolver uma boa gestão, </a:t>
            </a:r>
            <a:r>
              <a:rPr lang="pt-PT" sz="3600" b="1" dirty="0">
                <a:latin typeface="Garamond" panose="02020404030301010803" pitchFamily="18" charset="0"/>
              </a:rPr>
              <a:t>é necessário conhecer o comportamento das pessoas</a:t>
            </a:r>
            <a:r>
              <a:rPr lang="pt-PT" sz="3600" dirty="0">
                <a:latin typeface="Garamond" panose="02020404030301010803" pitchFamily="18" charset="0"/>
              </a:rPr>
              <a:t>, buscar entender o que as faz realizar suas </a:t>
            </a:r>
            <a:r>
              <a:rPr lang="pt-PT" sz="3600" dirty="0" smtClean="0">
                <a:latin typeface="Garamond" panose="02020404030301010803" pitchFamily="18" charset="0"/>
              </a:rPr>
              <a:t>a</a:t>
            </a:r>
            <a:r>
              <a:rPr lang="x-none" sz="3600" dirty="0" smtClean="0">
                <a:latin typeface="Garamond" panose="02020404030301010803" pitchFamily="18" charset="0"/>
              </a:rPr>
              <a:t>c</a:t>
            </a:r>
            <a:r>
              <a:rPr lang="pt-PT" sz="3600" dirty="0" err="1" smtClean="0">
                <a:latin typeface="Garamond" panose="02020404030301010803" pitchFamily="18" charset="0"/>
              </a:rPr>
              <a:t>tividades</a:t>
            </a:r>
            <a:r>
              <a:rPr lang="pt-PT" sz="3600" dirty="0">
                <a:latin typeface="Garamond" panose="02020404030301010803" pitchFamily="18" charset="0"/>
              </a:rPr>
              <a:t>, </a:t>
            </a:r>
            <a:r>
              <a:rPr lang="pt-PT" sz="3600" b="1" dirty="0">
                <a:latin typeface="Garamond" panose="02020404030301010803" pitchFamily="18" charset="0"/>
              </a:rPr>
              <a:t>o que as motiva para alcançarem seus </a:t>
            </a:r>
            <a:r>
              <a:rPr lang="pt-PT" sz="3600" b="1" dirty="0" err="1" smtClean="0">
                <a:latin typeface="Garamond" panose="02020404030301010803" pitchFamily="18" charset="0"/>
              </a:rPr>
              <a:t>obje</a:t>
            </a:r>
            <a:r>
              <a:rPr lang="x-none" sz="3600" b="1" dirty="0" smtClean="0">
                <a:latin typeface="Garamond" panose="02020404030301010803" pitchFamily="18" charset="0"/>
              </a:rPr>
              <a:t>c</a:t>
            </a:r>
            <a:r>
              <a:rPr lang="pt-PT" sz="3600" b="1" dirty="0" err="1" smtClean="0">
                <a:latin typeface="Garamond" panose="02020404030301010803" pitchFamily="18" charset="0"/>
              </a:rPr>
              <a:t>tivos</a:t>
            </a:r>
            <a:r>
              <a:rPr lang="pt-PT" sz="3600" b="1" dirty="0" smtClean="0">
                <a:latin typeface="Garamond" panose="02020404030301010803" pitchFamily="18" charset="0"/>
              </a:rPr>
              <a:t> </a:t>
            </a:r>
            <a:r>
              <a:rPr lang="pt-PT" sz="3600" dirty="0">
                <a:latin typeface="Garamond" panose="02020404030301010803" pitchFamily="18" charset="0"/>
              </a:rPr>
              <a:t>e, assim, por conseguinte, o que contribui para que os indivíduos consigam contribuir para que uma organização realize a sua missão e alcance sua visão empresarial.</a:t>
            </a:r>
            <a:endParaRPr lang="x-none" sz="3600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endParaRPr lang="x-none" sz="4500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endParaRPr lang="x-none" sz="4500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endParaRPr lang="x-none" sz="4500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x-none" sz="32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</a:t>
            </a:r>
            <a:r>
              <a:rPr lang="x-none" dirty="0" smtClean="0"/>
              <a:t>24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50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8928"/>
            <a:ext cx="10515600" cy="693175"/>
          </a:xfrm>
        </p:spPr>
        <p:txBody>
          <a:bodyPr>
            <a:noAutofit/>
          </a:bodyPr>
          <a:lstStyle/>
          <a:p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2. </a:t>
            </a:r>
            <a:r>
              <a:rPr lang="x-none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>Discutir a motiva</a:t>
            </a:r>
            <a:r>
              <a:rPr lang="pt-PT" altLang="pt-PT" sz="3200" dirty="0" err="1">
                <a:solidFill>
                  <a:schemeClr val="tx1"/>
                </a:solidFill>
                <a:latin typeface="Garamond" panose="02020404030301010803" pitchFamily="18" charset="0"/>
              </a:rPr>
              <a:t>çã</a:t>
            </a:r>
            <a:r>
              <a:rPr lang="x-none" alt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>o sob ponto de vista behaviorista</a:t>
            </a:r>
            <a:r>
              <a:rPr lang="x-none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</a:t>
            </a: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28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5" y="1312606"/>
            <a:ext cx="11628553" cy="5515897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x-none" sz="45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2</a:t>
            </a:r>
            <a:r>
              <a:rPr lang="x-none" sz="46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. </a:t>
            </a:r>
            <a:r>
              <a:rPr lang="x-none" altLang="pt-PT" sz="3600" dirty="0">
                <a:solidFill>
                  <a:srgbClr val="00B050"/>
                </a:solidFill>
                <a:latin typeface="Garamond" panose="02020404030301010803" pitchFamily="18" charset="0"/>
              </a:rPr>
              <a:t>Discutir a motiva</a:t>
            </a:r>
            <a:r>
              <a:rPr lang="pt-PT" altLang="pt-PT" sz="3600" dirty="0" err="1">
                <a:solidFill>
                  <a:srgbClr val="00B050"/>
                </a:solidFill>
                <a:latin typeface="Garamond" panose="02020404030301010803" pitchFamily="18" charset="0"/>
              </a:rPr>
              <a:t>çã</a:t>
            </a:r>
            <a:r>
              <a:rPr lang="x-none" altLang="pt-PT" sz="3600" dirty="0">
                <a:solidFill>
                  <a:srgbClr val="00B050"/>
                </a:solidFill>
                <a:latin typeface="Garamond" panose="02020404030301010803" pitchFamily="18" charset="0"/>
              </a:rPr>
              <a:t>o sob ponto de vista behaviorista</a:t>
            </a:r>
            <a:endParaRPr lang="x-none" sz="3600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pt-PT" altLang="pt-PT" sz="34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endParaRPr lang="x-none" altLang="pt-PT" sz="40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pt-PT" altLang="pt-PT" sz="4000" b="1" dirty="0" smtClean="0">
                <a:latin typeface="Garamond" panose="02020404030301010803" pitchFamily="18" charset="0"/>
              </a:rPr>
              <a:t>Ponto </a:t>
            </a:r>
            <a:r>
              <a:rPr lang="pt-PT" altLang="pt-PT" sz="4000" b="1" dirty="0">
                <a:latin typeface="Garamond" panose="02020404030301010803" pitchFamily="18" charset="0"/>
              </a:rPr>
              <a:t>de partida:</a:t>
            </a:r>
          </a:p>
          <a:p>
            <a:pPr marL="571500" indent="-571500" algn="just">
              <a:buClr>
                <a:schemeClr val="tx1"/>
              </a:buClr>
              <a:buFont typeface="Wingdings" panose="05000000000000000000" pitchFamily="2" charset="2"/>
              <a:buAutoNum type="romanUcPeriod"/>
              <a:defRPr/>
            </a:pPr>
            <a:r>
              <a:rPr lang="pt-PT" altLang="pt-PT" sz="4000" dirty="0">
                <a:latin typeface="Garamond" panose="02020404030301010803" pitchFamily="18" charset="0"/>
              </a:rPr>
              <a:t>Existem pessoas que afirmam ser </a:t>
            </a:r>
            <a:r>
              <a:rPr lang="pt-PT" altLang="pt-PT" sz="4000" b="1" dirty="0">
                <a:latin typeface="Garamond" panose="02020404030301010803" pitchFamily="18" charset="0"/>
              </a:rPr>
              <a:t>necessário aprender a motivar outros</a:t>
            </a:r>
            <a:r>
              <a:rPr lang="pt-PT" altLang="pt-PT" sz="4000" dirty="0" smtClean="0">
                <a:latin typeface="Garamond" panose="02020404030301010803" pitchFamily="18" charset="0"/>
              </a:rPr>
              <a:t>.</a:t>
            </a:r>
            <a:endParaRPr lang="x-none" altLang="pt-PT" sz="4000" dirty="0" smtClean="0">
              <a:latin typeface="Garamond" panose="02020404030301010803" pitchFamily="18" charset="0"/>
            </a:endParaRPr>
          </a:p>
          <a:p>
            <a:pPr marL="571500" indent="-571500" algn="just">
              <a:buClr>
                <a:schemeClr val="tx1"/>
              </a:buClr>
              <a:buFont typeface="Wingdings" panose="05000000000000000000" pitchFamily="2" charset="2"/>
              <a:buAutoNum type="romanUcPeriod"/>
              <a:defRPr/>
            </a:pPr>
            <a:endParaRPr lang="pt-PT" altLang="pt-PT" sz="4000" dirty="0">
              <a:latin typeface="Garamond" panose="02020404030301010803" pitchFamily="18" charset="0"/>
            </a:endParaRPr>
          </a:p>
          <a:p>
            <a:pPr marL="571500" indent="-571500" algn="just">
              <a:buClr>
                <a:schemeClr val="tx1"/>
              </a:buClr>
              <a:buFont typeface="Wingdings" panose="05000000000000000000" pitchFamily="2" charset="2"/>
              <a:buAutoNum type="romanUcPeriod"/>
              <a:defRPr/>
            </a:pPr>
            <a:r>
              <a:rPr lang="pt-PT" altLang="pt-PT" sz="4000" dirty="0">
                <a:latin typeface="Garamond" panose="02020404030301010803" pitchFamily="18" charset="0"/>
              </a:rPr>
              <a:t>Existem pessoas que afirmam </a:t>
            </a:r>
            <a:r>
              <a:rPr lang="pt-PT" altLang="pt-PT" sz="4000" b="1" dirty="0">
                <a:latin typeface="Garamond" panose="02020404030301010803" pitchFamily="18" charset="0"/>
              </a:rPr>
              <a:t>não ser jamais possível motivar </a:t>
            </a:r>
            <a:r>
              <a:rPr lang="pt-PT" altLang="pt-PT" sz="4000" dirty="0">
                <a:latin typeface="Garamond" panose="02020404030301010803" pitchFamily="18" charset="0"/>
              </a:rPr>
              <a:t>quem quer que seja</a:t>
            </a:r>
            <a:r>
              <a:rPr lang="pt-PT" altLang="pt-PT" sz="4000" dirty="0" smtClean="0">
                <a:latin typeface="Garamond" panose="02020404030301010803" pitchFamily="18" charset="0"/>
              </a:rPr>
              <a:t>.</a:t>
            </a:r>
            <a:endParaRPr lang="x-none" altLang="pt-PT" sz="4000" dirty="0" smtClean="0">
              <a:latin typeface="Garamond" panose="02020404030301010803" pitchFamily="18" charset="0"/>
            </a:endParaRPr>
          </a:p>
          <a:p>
            <a:pPr marL="571500" indent="-571500" algn="just">
              <a:buClr>
                <a:schemeClr val="tx1"/>
              </a:buClr>
              <a:buFont typeface="Wingdings" panose="05000000000000000000" pitchFamily="2" charset="2"/>
              <a:buAutoNum type="romanUcPeriod"/>
              <a:defRPr/>
            </a:pPr>
            <a:endParaRPr lang="pt-PT" altLang="pt-PT" sz="4000" dirty="0">
              <a:latin typeface="Garamond" panose="02020404030301010803" pitchFamily="18" charset="0"/>
            </a:endParaRP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pt-PT" altLang="pt-PT" sz="4000" dirty="0">
                <a:latin typeface="Garamond" panose="02020404030301010803" pitchFamily="18" charset="0"/>
              </a:rPr>
              <a:t>Essas duas maneiras de pensar justificam que existem duas maneiras de analisar  acções humanas.</a:t>
            </a:r>
          </a:p>
          <a:p>
            <a:pPr marL="711200" indent="-711200" algn="just">
              <a:buClr>
                <a:schemeClr val="tx1"/>
              </a:buClr>
              <a:buNone/>
              <a:defRPr/>
            </a:pPr>
            <a:r>
              <a:rPr lang="pt-PT" altLang="pt-PT" sz="4000" dirty="0">
                <a:latin typeface="Garamond" panose="02020404030301010803" pitchFamily="18" charset="0"/>
              </a:rPr>
              <a:t>No primeiro caso, supõe-se que a força que dá energia ao comportamento </a:t>
            </a:r>
            <a:r>
              <a:rPr lang="pt-PT" altLang="pt-PT" sz="4000" b="1" dirty="0">
                <a:latin typeface="Garamond" panose="02020404030301010803" pitchFamily="18" charset="0"/>
              </a:rPr>
              <a:t>motivado</a:t>
            </a:r>
            <a:r>
              <a:rPr lang="x-none" altLang="pt-PT" sz="4000" b="1" dirty="0">
                <a:latin typeface="Garamond" panose="02020404030301010803" pitchFamily="18" charset="0"/>
              </a:rPr>
              <a:t>r</a:t>
            </a:r>
            <a:r>
              <a:rPr lang="pt-PT" altLang="pt-PT" sz="4000" b="1" dirty="0">
                <a:latin typeface="Garamond" panose="02020404030301010803" pitchFamily="18" charset="0"/>
              </a:rPr>
              <a:t> esteja fora da pessoa</a:t>
            </a:r>
            <a:r>
              <a:rPr lang="pt-PT" altLang="pt-PT" sz="4000" dirty="0">
                <a:latin typeface="Garamond" panose="02020404030301010803" pitchFamily="18" charset="0"/>
              </a:rPr>
              <a:t>, originando-se dos </a:t>
            </a:r>
            <a:r>
              <a:rPr lang="pt-PT" altLang="pt-PT" sz="4000" b="1" dirty="0">
                <a:latin typeface="Garamond" panose="02020404030301010803" pitchFamily="18" charset="0"/>
              </a:rPr>
              <a:t>estímulos externos</a:t>
            </a:r>
            <a:r>
              <a:rPr lang="pt-PT" altLang="pt-PT" sz="4000" dirty="0">
                <a:latin typeface="Garamond" panose="02020404030301010803" pitchFamily="18" charset="0"/>
              </a:rPr>
              <a:t>.  </a:t>
            </a:r>
          </a:p>
          <a:p>
            <a:pPr marL="711200" indent="-711200" algn="just">
              <a:buClr>
                <a:schemeClr val="tx1"/>
              </a:buClr>
              <a:buNone/>
              <a:defRPr/>
            </a:pPr>
            <a:r>
              <a:rPr lang="pt-PT" altLang="pt-PT" sz="4000" dirty="0">
                <a:latin typeface="Garamond" panose="02020404030301010803" pitchFamily="18" charset="0"/>
              </a:rPr>
              <a:t>Há crenças de que as </a:t>
            </a:r>
            <a:r>
              <a:rPr lang="pt-PT" altLang="pt-PT" sz="4000" b="1" dirty="0">
                <a:latin typeface="Garamond" panose="02020404030301010803" pitchFamily="18" charset="0"/>
              </a:rPr>
              <a:t>energias motivadoras são externas.</a:t>
            </a:r>
          </a:p>
          <a:p>
            <a:pPr marL="711200" indent="-711200" algn="just">
              <a:buClr>
                <a:schemeClr val="tx1"/>
              </a:buClr>
              <a:buNone/>
              <a:defRPr/>
            </a:pPr>
            <a:endParaRPr lang="pt-PT" altLang="pt-PT" sz="4000" dirty="0">
              <a:latin typeface="Garamond" panose="02020404030301010803" pitchFamily="18" charset="0"/>
            </a:endParaRPr>
          </a:p>
          <a:p>
            <a:pPr marL="711200" indent="-711200" algn="just">
              <a:buClr>
                <a:schemeClr val="tx1"/>
              </a:buClr>
              <a:buNone/>
              <a:defRPr/>
            </a:pPr>
            <a:r>
              <a:rPr lang="pt-PT" altLang="pt-PT" sz="4000" dirty="0">
                <a:latin typeface="Garamond" panose="02020404030301010803" pitchFamily="18" charset="0"/>
              </a:rPr>
              <a:t>No segundo caso acredita-se  que a força da energia ao </a:t>
            </a:r>
            <a:r>
              <a:rPr lang="pt-PT" altLang="pt-PT" sz="4000" b="1" dirty="0">
                <a:latin typeface="Garamond" panose="02020404030301010803" pitchFamily="18" charset="0"/>
              </a:rPr>
              <a:t>comportamento motivado</a:t>
            </a:r>
            <a:r>
              <a:rPr lang="x-none" altLang="pt-PT" sz="4000" b="1" dirty="0">
                <a:latin typeface="Garamond" panose="02020404030301010803" pitchFamily="18" charset="0"/>
              </a:rPr>
              <a:t>r</a:t>
            </a:r>
            <a:r>
              <a:rPr lang="pt-PT" altLang="pt-PT" sz="4000" b="1" dirty="0">
                <a:latin typeface="Garamond" panose="02020404030301010803" pitchFamily="18" charset="0"/>
              </a:rPr>
              <a:t> é interior.</a:t>
            </a:r>
          </a:p>
          <a:p>
            <a:pPr>
              <a:buNone/>
            </a:pPr>
            <a:endParaRPr lang="pt-PT" altLang="pt-PT" sz="3400" b="1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algn="just">
              <a:buNone/>
            </a:pPr>
            <a:endParaRPr lang="x-none" altLang="pt-PT" sz="3400" dirty="0">
              <a:latin typeface="Garamond" panose="02020404030301010803" pitchFamily="18" charset="0"/>
            </a:endParaRPr>
          </a:p>
          <a:p>
            <a:pPr algn="just">
              <a:buNone/>
            </a:pPr>
            <a:endParaRPr lang="x-none" altLang="pt-PT" sz="3600" dirty="0" smtClean="0"/>
          </a:p>
          <a:p>
            <a:pPr algn="just">
              <a:buNone/>
            </a:pPr>
            <a:endParaRPr lang="x-none" altLang="pt-PT" sz="3600" dirty="0" smtClean="0"/>
          </a:p>
          <a:p>
            <a:pPr algn="just">
              <a:buNone/>
            </a:pPr>
            <a:endParaRPr lang="x-none" altLang="pt-PT" sz="3600" dirty="0"/>
          </a:p>
          <a:p>
            <a:pPr algn="just">
              <a:buNone/>
            </a:pPr>
            <a:endParaRPr lang="pt-PT" altLang="pt-PT" sz="3600" dirty="0"/>
          </a:p>
          <a:p>
            <a:endParaRPr lang="pt-PT" sz="2800" b="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</a:t>
            </a:r>
            <a:r>
              <a:rPr lang="x-none" dirty="0" smtClean="0"/>
              <a:t>024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53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-648929"/>
            <a:ext cx="10791826" cy="1681316"/>
          </a:xfrm>
        </p:spPr>
        <p:txBody>
          <a:bodyPr>
            <a:normAutofit fontScale="90000"/>
          </a:bodyPr>
          <a:lstStyle/>
          <a:p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2. </a:t>
            </a:r>
            <a:r>
              <a:rPr lang="x-none" altLang="pt-PT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Discutir </a:t>
            </a:r>
            <a:r>
              <a:rPr lang="x-none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>a motiva</a:t>
            </a:r>
            <a:r>
              <a:rPr lang="pt-PT" altLang="pt-PT" sz="3600" dirty="0" err="1">
                <a:solidFill>
                  <a:schemeClr val="tx1"/>
                </a:solidFill>
                <a:latin typeface="Garamond" panose="02020404030301010803" pitchFamily="18" charset="0"/>
              </a:rPr>
              <a:t>çã</a:t>
            </a:r>
            <a:r>
              <a:rPr lang="x-none" alt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>o sob ponto de vista behaviorista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90" y="530942"/>
            <a:ext cx="11489665" cy="5493621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tx1"/>
              </a:buClr>
              <a:buNone/>
              <a:defRPr/>
            </a:pPr>
            <a:r>
              <a:rPr lang="x-none" altLang="pt-PT" sz="32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2. </a:t>
            </a:r>
            <a:r>
              <a:rPr lang="pt-PT" altLang="pt-PT" sz="32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Teoria </a:t>
            </a:r>
            <a:r>
              <a:rPr lang="pt-PT" altLang="pt-PT" sz="3200" b="1" dirty="0">
                <a:solidFill>
                  <a:srgbClr val="00B050"/>
                </a:solidFill>
                <a:latin typeface="Garamond" panose="02020404030301010803" pitchFamily="18" charset="0"/>
              </a:rPr>
              <a:t>Behaviorista</a:t>
            </a:r>
            <a:r>
              <a:rPr lang="x-none" altLang="pt-PT" sz="3200" b="1" dirty="0">
                <a:solidFill>
                  <a:srgbClr val="00B050"/>
                </a:solidFill>
                <a:latin typeface="Garamond" panose="02020404030301010803" pitchFamily="18" charset="0"/>
              </a:rPr>
              <a:t> (</a:t>
            </a:r>
            <a:r>
              <a:rPr lang="pt-PT" sz="3200" dirty="0">
                <a:solidFill>
                  <a:srgbClr val="00B050"/>
                </a:solidFill>
                <a:latin typeface="Garamond" panose="02020404030301010803" pitchFamily="18" charset="0"/>
              </a:rPr>
              <a:t>John B. Watson</a:t>
            </a:r>
            <a:r>
              <a:rPr lang="x-none" sz="3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)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pt-PT" sz="2800" b="1" dirty="0">
                <a:latin typeface="Garamond" panose="02020404030301010803" pitchFamily="18" charset="0"/>
              </a:rPr>
              <a:t> </a:t>
            </a:r>
            <a:r>
              <a:rPr lang="x-none" sz="2800" b="1" dirty="0" smtClean="0">
                <a:latin typeface="Garamond" panose="02020404030301010803" pitchFamily="18" charset="0"/>
              </a:rPr>
              <a:t>B</a:t>
            </a:r>
            <a:r>
              <a:rPr lang="pt-PT" sz="2800" b="1" dirty="0" err="1" smtClean="0">
                <a:latin typeface="Garamond" panose="02020404030301010803" pitchFamily="18" charset="0"/>
              </a:rPr>
              <a:t>ehaviorismo</a:t>
            </a:r>
            <a:r>
              <a:rPr lang="pt-PT" sz="2800" b="1" dirty="0" smtClean="0">
                <a:latin typeface="Garamond" panose="02020404030301010803" pitchFamily="18" charset="0"/>
              </a:rPr>
              <a:t> metodológico</a:t>
            </a:r>
            <a:endParaRPr lang="pt-PT" altLang="pt-PT" sz="2800" b="1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pt-PT" altLang="pt-PT" sz="3200" dirty="0" smtClean="0">
                <a:latin typeface="Garamond" panose="02020404030301010803" pitchFamily="18" charset="0"/>
              </a:rPr>
              <a:t>Para </a:t>
            </a:r>
            <a:r>
              <a:rPr lang="pt-PT" altLang="pt-PT" sz="3200" dirty="0">
                <a:latin typeface="Garamond" panose="02020404030301010803" pitchFamily="18" charset="0"/>
              </a:rPr>
              <a:t>os behavioristas, para haver qualquer forma de resposta do indivíduo ao estímulo, </a:t>
            </a:r>
            <a:r>
              <a:rPr lang="pt-PT" altLang="pt-PT" sz="3200" b="1" dirty="0">
                <a:latin typeface="Garamond" panose="02020404030301010803" pitchFamily="18" charset="0"/>
              </a:rPr>
              <a:t>há que se condicionar o comportamento</a:t>
            </a:r>
            <a:r>
              <a:rPr lang="pt-PT" altLang="pt-PT" sz="3200" dirty="0">
                <a:latin typeface="Garamond" panose="02020404030301010803" pitchFamily="18" charset="0"/>
              </a:rPr>
              <a:t>, através de uma modificação ambiental que está fora do indivíduo.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endParaRPr lang="pt-PT" altLang="pt-PT" sz="3200" dirty="0">
              <a:latin typeface="Garamond" panose="02020404030301010803" pitchFamily="18" charset="0"/>
            </a:endParaRPr>
          </a:p>
          <a:p>
            <a:pPr marL="0" indent="0" algn="just">
              <a:buClr>
                <a:schemeClr val="tx1"/>
              </a:buClr>
              <a:buNone/>
              <a:defRPr/>
            </a:pPr>
            <a:r>
              <a:rPr lang="pt-PT" altLang="pt-PT" sz="3200" dirty="0">
                <a:latin typeface="Garamond" panose="02020404030301010803" pitchFamily="18" charset="0"/>
              </a:rPr>
              <a:t>Para os behavioristas o estímulo de meio ambiente é que leva o indivíduo a exibir um certo comportamento (resposta ao estimo).</a:t>
            </a:r>
          </a:p>
          <a:p>
            <a:pPr marL="711200" indent="-711200" algn="just">
              <a:buClr>
                <a:schemeClr val="tx1"/>
              </a:buClr>
              <a:buNone/>
              <a:defRPr/>
            </a:pPr>
            <a:r>
              <a:rPr lang="pt-PT" altLang="pt-PT" sz="3200" dirty="0">
                <a:latin typeface="Garamond" panose="02020404030301010803" pitchFamily="18" charset="0"/>
              </a:rPr>
              <a:t>Essa ligação entre estímulo e resposta é o que </a:t>
            </a:r>
            <a:r>
              <a:rPr lang="pt-PT" altLang="pt-PT" sz="3200" b="1" dirty="0">
                <a:latin typeface="Garamond" panose="02020404030301010803" pitchFamily="18" charset="0"/>
              </a:rPr>
              <a:t>garante a previsibilidade do comportamento.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x-none" altLang="pt-PT" sz="3200" b="1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80000"/>
              </a:lnSpc>
              <a:buFontTx/>
              <a:buChar char="-"/>
              <a:defRPr/>
            </a:pPr>
            <a:endParaRPr lang="x-none" altLang="pt-PT" sz="2800" b="1" dirty="0">
              <a:latin typeface="Garamond" panose="02020404030301010803" pitchFamily="18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pt-PT" altLang="pt-PT" sz="2800" b="1" dirty="0">
              <a:latin typeface="Garamond" panose="02020404030301010803" pitchFamily="18" charset="0"/>
            </a:endParaRPr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pt-PT" altLang="pt-PT" sz="2800" dirty="0"/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pt-PT" altLang="pt-PT" sz="2800" b="1" dirty="0"/>
          </a:p>
          <a:p>
            <a:pPr marL="0" indent="0">
              <a:buFont typeface="Wingdings" panose="05000000000000000000" pitchFamily="2" charset="2"/>
              <a:buNone/>
            </a:pPr>
            <a:endParaRPr lang="x-none" altLang="pt-PT" b="1" dirty="0" smtClean="0">
              <a:solidFill>
                <a:srgbClr val="00B05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x-none" altLang="pt-PT" b="1" dirty="0">
              <a:solidFill>
                <a:srgbClr val="00B05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pt-PT" altLang="pt-PT" b="1" dirty="0">
              <a:solidFill>
                <a:srgbClr val="00B050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7</a:t>
            </a:fld>
            <a:endParaRPr lang="pt-PT"/>
          </a:p>
        </p:txBody>
      </p:sp>
      <p:sp>
        <p:nvSpPr>
          <p:cNvPr id="4" name="AutoShape 2" descr="O que é Dissonância Cognitiva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56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8" y="132735"/>
            <a:ext cx="11110452" cy="589936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x-none" dirty="0" smtClean="0">
                <a:solidFill>
                  <a:schemeClr val="tx1"/>
                </a:solidFill>
              </a:rPr>
              <a:t> </a:t>
            </a:r>
            <a:r>
              <a:rPr 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2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Discutir a motiva</a:t>
            </a:r>
            <a:r>
              <a:rPr lang="pt-PT" altLang="pt-PT" dirty="0" err="1">
                <a:solidFill>
                  <a:schemeClr val="tx1"/>
                </a:solidFill>
                <a:latin typeface="Garamond" panose="02020404030301010803" pitchFamily="18" charset="0"/>
              </a:rPr>
              <a:t>çã</a:t>
            </a:r>
            <a:r>
              <a:rPr lang="x-none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o sob ponto de vista behaviorista</a:t>
            </a: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b="1" dirty="0">
                <a:solidFill>
                  <a:srgbClr val="00B050"/>
                </a:solidFill>
                <a:latin typeface="Garamond" panose="02020404030301010803" pitchFamily="18" charset="0"/>
              </a:rPr>
              <a:t/>
            </a:r>
            <a:br>
              <a:rPr lang="x-none" altLang="pt-PT" b="1" dirty="0">
                <a:solidFill>
                  <a:srgbClr val="00B050"/>
                </a:solidFill>
                <a:latin typeface="Garamond" panose="02020404030301010803" pitchFamily="18" charset="0"/>
              </a:rPr>
            </a:br>
            <a:r>
              <a:rPr lang="x-none" altLang="pt-PT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2. </a:t>
            </a:r>
            <a:r>
              <a:rPr lang="pt-PT" altLang="pt-PT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Teoria </a:t>
            </a:r>
            <a:r>
              <a:rPr lang="pt-PT" altLang="pt-PT" b="1" dirty="0">
                <a:solidFill>
                  <a:srgbClr val="00B050"/>
                </a:solidFill>
                <a:latin typeface="Garamond" panose="02020404030301010803" pitchFamily="18" charset="0"/>
              </a:rPr>
              <a:t>Behaviorista</a:t>
            </a:r>
            <a:r>
              <a:rPr lang="x-none" altLang="pt-PT" b="1" dirty="0">
                <a:solidFill>
                  <a:srgbClr val="00B050"/>
                </a:solidFill>
                <a:latin typeface="Garamond" panose="02020404030301010803" pitchFamily="18" charset="0"/>
              </a:rPr>
              <a:t> (</a:t>
            </a:r>
            <a:r>
              <a:rPr lang="pt-PT" dirty="0">
                <a:solidFill>
                  <a:srgbClr val="00B050"/>
                </a:solidFill>
                <a:latin typeface="Garamond" panose="02020404030301010803" pitchFamily="18" charset="0"/>
              </a:rPr>
              <a:t>John B. Watson</a:t>
            </a:r>
            <a:r>
              <a:rPr lang="x-none" dirty="0" smtClean="0">
                <a:solidFill>
                  <a:srgbClr val="00B050"/>
                </a:solidFill>
                <a:latin typeface="Garamond" panose="02020404030301010803" pitchFamily="18" charset="0"/>
              </a:rPr>
              <a:t>) (Cont.)</a:t>
            </a:r>
            <a:r>
              <a:rPr lang="pt-PT" altLang="pt-PT" b="1" dirty="0">
                <a:solidFill>
                  <a:srgbClr val="00B050"/>
                </a:solidFill>
                <a:latin typeface="Garamond" panose="02020404030301010803" pitchFamily="18" charset="0"/>
              </a:rPr>
              <a:t/>
            </a:r>
            <a:br>
              <a:rPr lang="pt-PT" altLang="pt-PT" b="1" dirty="0">
                <a:solidFill>
                  <a:srgbClr val="00B050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0629"/>
            <a:ext cx="10515600" cy="543290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x-none" altLang="pt-PT" sz="2800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x-none" altLang="pt-PT" sz="28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r>
              <a:rPr lang="pt-PT" altLang="pt-PT" sz="2800" b="1" dirty="0">
                <a:latin typeface="Garamond" panose="02020404030301010803" pitchFamily="18" charset="0"/>
              </a:rPr>
              <a:t>A previsibilidade </a:t>
            </a:r>
            <a:r>
              <a:rPr lang="pt-PT" altLang="pt-PT" sz="2800" dirty="0">
                <a:latin typeface="Garamond" panose="02020404030301010803" pitchFamily="18" charset="0"/>
              </a:rPr>
              <a:t>propõe que dado o estímulo será </a:t>
            </a:r>
            <a:r>
              <a:rPr lang="pt-PT" altLang="pt-PT" sz="2800" b="1" dirty="0">
                <a:latin typeface="Garamond" panose="02020404030301010803" pitchFamily="18" charset="0"/>
              </a:rPr>
              <a:t>possível prever a resposta </a:t>
            </a:r>
            <a:r>
              <a:rPr lang="pt-PT" altLang="pt-PT" sz="2800" dirty="0">
                <a:latin typeface="Garamond" panose="02020404030301010803" pitchFamily="18" charset="0"/>
              </a:rPr>
              <a:t>do indivíduo. Observando-se o comportamento é possível aferir o estímulo que o indivíduo foi sujeito.</a:t>
            </a:r>
            <a:endParaRPr lang="x-none" altLang="pt-PT" sz="2800" dirty="0">
              <a:latin typeface="Garamond" panose="02020404030301010803" pitchFamily="18" charset="0"/>
            </a:endParaRPr>
          </a:p>
          <a:p>
            <a:pPr marL="0" indent="0" algn="just">
              <a:buClr>
                <a:schemeClr val="tx1"/>
              </a:buClr>
              <a:buNone/>
              <a:defRPr/>
            </a:pPr>
            <a:endParaRPr lang="pt-PT" altLang="pt-PT" sz="2800" dirty="0">
              <a:latin typeface="Garamond" panose="02020404030301010803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pt-PT" altLang="pt-PT" sz="2800" dirty="0">
                <a:latin typeface="Garamond" panose="02020404030301010803" pitchFamily="18" charset="0"/>
              </a:rPr>
              <a:t>Os comportamentalistas acreditam que controlando todas variáveis ambientais externas, poderiam </a:t>
            </a:r>
            <a:r>
              <a:rPr lang="pt-PT" altLang="pt-PT" sz="2800" b="1" dirty="0">
                <a:latin typeface="Garamond" panose="02020404030301010803" pitchFamily="18" charset="0"/>
              </a:rPr>
              <a:t>elaborar leis comportamentais </a:t>
            </a:r>
            <a:r>
              <a:rPr lang="pt-PT" altLang="pt-PT" sz="2800" dirty="0">
                <a:latin typeface="Garamond" panose="02020404030301010803" pitchFamily="18" charset="0"/>
              </a:rPr>
              <a:t>tão exactas como aquelas promulgadas </a:t>
            </a:r>
            <a:r>
              <a:rPr lang="pt-PT" altLang="pt-PT" sz="2800" dirty="0" err="1">
                <a:latin typeface="Garamond" panose="02020404030301010803" pitchFamily="18" charset="0"/>
              </a:rPr>
              <a:t>pelas</a:t>
            </a:r>
            <a:r>
              <a:rPr lang="pt-PT" altLang="pt-PT" sz="2800" dirty="0">
                <a:latin typeface="Garamond" panose="02020404030301010803" pitchFamily="18" charset="0"/>
              </a:rPr>
              <a:t> </a:t>
            </a:r>
            <a:r>
              <a:rPr lang="pt-PT" altLang="pt-PT" sz="2800" b="1" dirty="0">
                <a:latin typeface="Garamond" panose="02020404030301010803" pitchFamily="18" charset="0"/>
              </a:rPr>
              <a:t>ciências exactas.</a:t>
            </a:r>
          </a:p>
          <a:p>
            <a:pPr marL="0" indent="0" algn="just">
              <a:buNone/>
            </a:pPr>
            <a:endParaRPr lang="x-none" altLang="pt-PT" sz="2800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pt-PT" sz="2800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596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3. </a:t>
            </a:r>
            <a:r>
              <a:rPr lang="pt-PT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  <a:t>Teoria de Condicionamento Operante</a:t>
            </a: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 </a:t>
            </a:r>
            <a:r>
              <a:rPr lang="pt-PT" dirty="0">
                <a:solidFill>
                  <a:schemeClr val="tx1"/>
                </a:solidFill>
              </a:rPr>
              <a:t/>
            </a:r>
            <a:br>
              <a:rPr lang="pt-PT" dirty="0">
                <a:solidFill>
                  <a:schemeClr val="tx1"/>
                </a:solidFill>
              </a:rPr>
            </a:b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x-none" b="1" dirty="0" smtClean="0">
                <a:solidFill>
                  <a:srgbClr val="00B050"/>
                </a:solidFill>
              </a:rPr>
              <a:t>3. </a:t>
            </a:r>
            <a:r>
              <a:rPr lang="pt-PT" b="1" dirty="0" smtClean="0">
                <a:solidFill>
                  <a:srgbClr val="00B050"/>
                </a:solidFill>
              </a:rPr>
              <a:t>Behaviorismo </a:t>
            </a:r>
            <a:r>
              <a:rPr lang="pt-PT" b="1" dirty="0">
                <a:solidFill>
                  <a:srgbClr val="00B050"/>
                </a:solidFill>
              </a:rPr>
              <a:t>Radical </a:t>
            </a:r>
            <a:endParaRPr lang="x-none" b="1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pt-PT" altLang="pt-PT" sz="2800" b="1" dirty="0">
                <a:latin typeface="Garamond" panose="02020404030301010803" pitchFamily="18" charset="0"/>
              </a:rPr>
              <a:t>Teoria de Condicionamento </a:t>
            </a:r>
            <a:r>
              <a:rPr lang="pt-PT" altLang="pt-PT" sz="2800" b="1" dirty="0" smtClean="0">
                <a:latin typeface="Garamond" panose="02020404030301010803" pitchFamily="18" charset="0"/>
              </a:rPr>
              <a:t>Operante</a:t>
            </a:r>
            <a:r>
              <a:rPr lang="x-none" altLang="pt-PT" sz="2800" b="1" dirty="0" smtClean="0">
                <a:latin typeface="Garamond" panose="02020404030301010803" pitchFamily="18" charset="0"/>
              </a:rPr>
              <a:t> (</a:t>
            </a:r>
            <a:r>
              <a:rPr lang="pt-PT" dirty="0"/>
              <a:t>Skinner </a:t>
            </a:r>
            <a:r>
              <a:rPr lang="x-none" dirty="0" smtClean="0"/>
              <a:t>)</a:t>
            </a:r>
            <a:endParaRPr lang="pt-PT" sz="2800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sz="2800" dirty="0">
                <a:latin typeface="Garamond" panose="02020404030301010803" pitchFamily="18" charset="0"/>
              </a:rPr>
              <a:t>Skinner contribuiu grandemente com a criação do </a:t>
            </a:r>
            <a:r>
              <a:rPr lang="pt-PT" sz="2800" b="1" dirty="0">
                <a:latin typeface="Garamond" panose="02020404030301010803" pitchFamily="18" charset="0"/>
              </a:rPr>
              <a:t>Condicionamento Operante</a:t>
            </a:r>
            <a:r>
              <a:rPr lang="pt-PT" sz="2800" dirty="0">
                <a:latin typeface="Garamond" panose="02020404030301010803" pitchFamily="18" charset="0"/>
              </a:rPr>
              <a:t>, um método de aprendizado que ocorre através de reforços (positivos ou negativos) e punições. O </a:t>
            </a:r>
            <a:r>
              <a:rPr lang="pt-PT" sz="2800" dirty="0" err="1" smtClean="0">
                <a:latin typeface="Garamond" panose="02020404030301010803" pitchFamily="18" charset="0"/>
              </a:rPr>
              <a:t>obje</a:t>
            </a:r>
            <a:r>
              <a:rPr lang="x-none" sz="2800" dirty="0" smtClean="0">
                <a:latin typeface="Garamond" panose="02020404030301010803" pitchFamily="18" charset="0"/>
              </a:rPr>
              <a:t>c</a:t>
            </a:r>
            <a:r>
              <a:rPr lang="pt-PT" sz="2800" dirty="0" err="1" smtClean="0">
                <a:latin typeface="Garamond" panose="02020404030301010803" pitchFamily="18" charset="0"/>
              </a:rPr>
              <a:t>tivo</a:t>
            </a:r>
            <a:r>
              <a:rPr lang="pt-PT" sz="2800" dirty="0" smtClean="0">
                <a:latin typeface="Garamond" panose="02020404030301010803" pitchFamily="18" charset="0"/>
              </a:rPr>
              <a:t> </a:t>
            </a:r>
            <a:r>
              <a:rPr lang="pt-PT" sz="2800" dirty="0">
                <a:latin typeface="Garamond" panose="02020404030301010803" pitchFamily="18" charset="0"/>
              </a:rPr>
              <a:t>é entender a relação entre os comportamentos de um animal ao seu ambiente. </a:t>
            </a:r>
            <a:endParaRPr lang="x-none" sz="2800" dirty="0" smtClean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endParaRPr lang="x-none" sz="2800" dirty="0" smtClean="0">
              <a:latin typeface="Garamond" panose="02020404030301010803" pitchFamily="18" charset="0"/>
            </a:endParaRPr>
          </a:p>
          <a:p>
            <a:pPr marL="577850" indent="-577850" algn="just">
              <a:lnSpc>
                <a:spcPct val="90000"/>
              </a:lnSpc>
              <a:buNone/>
            </a:pPr>
            <a:r>
              <a:rPr lang="pt-PT" sz="2800" dirty="0">
                <a:latin typeface="Garamond" panose="02020404030301010803" pitchFamily="18" charset="0"/>
              </a:rPr>
              <a:t>Para Skinner, o comportamento é reforçado através das suas </a:t>
            </a:r>
            <a:r>
              <a:rPr lang="pt-PT" sz="2800" dirty="0" smtClean="0">
                <a:latin typeface="Garamond" panose="02020404030301010803" pitchFamily="18" charset="0"/>
              </a:rPr>
              <a:t>própria</a:t>
            </a:r>
            <a:r>
              <a:rPr lang="x-none" sz="2800" dirty="0" smtClean="0">
                <a:latin typeface="Garamond" panose="02020404030301010803" pitchFamily="18" charset="0"/>
              </a:rPr>
              <a:t> </a:t>
            </a:r>
            <a:r>
              <a:rPr lang="pt-PT" sz="2800" dirty="0" smtClean="0">
                <a:latin typeface="Garamond" panose="02020404030301010803" pitchFamily="18" charset="0"/>
              </a:rPr>
              <a:t>consequências</a:t>
            </a:r>
            <a:r>
              <a:rPr lang="pt-PT" sz="2800" dirty="0">
                <a:latin typeface="Garamond" panose="02020404030301010803" pitchFamily="18" charset="0"/>
              </a:rPr>
              <a:t>. Partindo da premissa que o indivíduo busca sobreviver, se </a:t>
            </a:r>
            <a:endParaRPr lang="x-none" sz="2800" dirty="0">
              <a:latin typeface="Garamond" panose="02020404030301010803" pitchFamily="18" charset="0"/>
            </a:endParaRPr>
          </a:p>
          <a:p>
            <a:pPr marL="577850" indent="-577850" algn="just">
              <a:lnSpc>
                <a:spcPct val="90000"/>
              </a:lnSpc>
              <a:buNone/>
            </a:pPr>
            <a:r>
              <a:rPr lang="pt-PT" sz="2800" dirty="0">
                <a:latin typeface="Garamond" panose="02020404030301010803" pitchFamily="18" charset="0"/>
              </a:rPr>
              <a:t>proteger, se </a:t>
            </a:r>
            <a:r>
              <a:rPr lang="pt-PT" sz="2800" dirty="0" err="1">
                <a:latin typeface="Garamond" panose="02020404030301010803" pitchFamily="18" charset="0"/>
              </a:rPr>
              <a:t>autorrealizar</a:t>
            </a:r>
            <a:r>
              <a:rPr lang="pt-PT" sz="2800" dirty="0">
                <a:latin typeface="Garamond" panose="02020404030301010803" pitchFamily="18" charset="0"/>
              </a:rPr>
              <a:t>, entre outras </a:t>
            </a:r>
            <a:r>
              <a:rPr lang="pt-PT" sz="2800" dirty="0" smtClean="0">
                <a:latin typeface="Garamond" panose="02020404030301010803" pitchFamily="18" charset="0"/>
              </a:rPr>
              <a:t>a</a:t>
            </a:r>
            <a:r>
              <a:rPr lang="x-none" sz="2800" dirty="0" smtClean="0">
                <a:latin typeface="Garamond" panose="02020404030301010803" pitchFamily="18" charset="0"/>
              </a:rPr>
              <a:t>c</a:t>
            </a:r>
            <a:r>
              <a:rPr lang="pt-PT" sz="2800" dirty="0" err="1" smtClean="0">
                <a:latin typeface="Garamond" panose="02020404030301010803" pitchFamily="18" charset="0"/>
              </a:rPr>
              <a:t>ções</a:t>
            </a:r>
            <a:r>
              <a:rPr lang="pt-PT" sz="2800" dirty="0" smtClean="0">
                <a:latin typeface="Garamond" panose="02020404030301010803" pitchFamily="18" charset="0"/>
              </a:rPr>
              <a:t> </a:t>
            </a:r>
            <a:r>
              <a:rPr lang="pt-PT" sz="2800" dirty="0">
                <a:latin typeface="Garamond" panose="02020404030301010803" pitchFamily="18" charset="0"/>
              </a:rPr>
              <a:t>que sentem necessidade, à </a:t>
            </a:r>
            <a:endParaRPr lang="x-none" sz="2800" dirty="0">
              <a:latin typeface="Garamond" panose="02020404030301010803" pitchFamily="18" charset="0"/>
            </a:endParaRPr>
          </a:p>
          <a:p>
            <a:pPr marL="577850" indent="-577850" algn="just">
              <a:lnSpc>
                <a:spcPct val="90000"/>
              </a:lnSpc>
              <a:buNone/>
            </a:pPr>
            <a:r>
              <a:rPr lang="pt-PT" sz="2800" dirty="0">
                <a:latin typeface="Garamond" panose="02020404030301010803" pitchFamily="18" charset="0"/>
              </a:rPr>
              <a:t>medida que alcançasse o seu </a:t>
            </a:r>
            <a:r>
              <a:rPr lang="pt-PT" sz="2800" dirty="0" err="1" smtClean="0">
                <a:latin typeface="Garamond" panose="02020404030301010803" pitchFamily="18" charset="0"/>
              </a:rPr>
              <a:t>obje</a:t>
            </a:r>
            <a:r>
              <a:rPr lang="x-none" sz="2800" dirty="0" smtClean="0">
                <a:latin typeface="Garamond" panose="02020404030301010803" pitchFamily="18" charset="0"/>
              </a:rPr>
              <a:t>c</a:t>
            </a:r>
            <a:r>
              <a:rPr lang="pt-PT" sz="2800" dirty="0" err="1" smtClean="0">
                <a:latin typeface="Garamond" panose="02020404030301010803" pitchFamily="18" charset="0"/>
              </a:rPr>
              <a:t>tivo</a:t>
            </a:r>
            <a:r>
              <a:rPr lang="pt-PT" sz="2800" dirty="0">
                <a:latin typeface="Garamond" panose="02020404030301010803" pitchFamily="18" charset="0"/>
              </a:rPr>
              <a:t>, o comportamento se repetiria</a:t>
            </a:r>
            <a:endParaRPr lang="x-none" altLang="pt-PT" sz="2800" b="1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2800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137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5503</TotalTime>
  <Words>1038</Words>
  <Application>Microsoft Office PowerPoint</Application>
  <PresentationFormat>Widescreen</PresentationFormat>
  <Paragraphs>206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Garamond</vt:lpstr>
      <vt:lpstr>Ink Free</vt:lpstr>
      <vt:lpstr>Kristen ITC</vt:lpstr>
      <vt:lpstr>Times New Roman</vt:lpstr>
      <vt:lpstr>Wingdings</vt:lpstr>
      <vt:lpstr>Clarity</vt:lpstr>
      <vt:lpstr> INSTITUTO SUPERIOR DE TRANSPORTES E COMUNICAÇÕES</vt:lpstr>
      <vt:lpstr>                                AULA- 7     </vt:lpstr>
      <vt:lpstr>Aula 5 : Personalidade e Valores</vt:lpstr>
      <vt:lpstr>   1. Contextulizar o tema   </vt:lpstr>
      <vt:lpstr>     1. Contextulizar o tema      </vt:lpstr>
      <vt:lpstr>      2. Discutir a motivação sob ponto de vista behaviorista        </vt:lpstr>
      <vt:lpstr>    2. Discutir a motivação sob ponto de vista behaviorista   .    </vt:lpstr>
      <vt:lpstr>     2. Discutir a motivação sob ponto de vista behaviorista   2. Teoria Behaviorista (John B. Watson) (Cont.)    </vt:lpstr>
      <vt:lpstr>  3. Teoria de Condicionamento Operante    </vt:lpstr>
      <vt:lpstr>  4.Teoria de Condicionamento Operante   </vt:lpstr>
      <vt:lpstr> 4. Teoria de Condicionamento Operante </vt:lpstr>
      <vt:lpstr>  4. Teoria de Condicionamento Operante .  </vt:lpstr>
      <vt:lpstr>4. Condicionamento e eficiência</vt:lpstr>
      <vt:lpstr>   4. Condicionamento e eficiência  </vt:lpstr>
      <vt:lpstr>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Muveca</dc:creator>
  <cp:lastModifiedBy>JUMA</cp:lastModifiedBy>
  <cp:revision>409</cp:revision>
  <dcterms:created xsi:type="dcterms:W3CDTF">2023-07-27T09:06:55Z</dcterms:created>
  <dcterms:modified xsi:type="dcterms:W3CDTF">2024-08-22T09:12:18Z</dcterms:modified>
</cp:coreProperties>
</file>